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73" r:id="rId3"/>
    <p:sldId id="264" r:id="rId4"/>
    <p:sldId id="271" r:id="rId5"/>
    <p:sldId id="274" r:id="rId6"/>
    <p:sldId id="257" r:id="rId7"/>
    <p:sldId id="258" r:id="rId8"/>
    <p:sldId id="259" r:id="rId9"/>
    <p:sldId id="267" r:id="rId10"/>
    <p:sldId id="276" r:id="rId11"/>
    <p:sldId id="260" r:id="rId12"/>
    <p:sldId id="261" r:id="rId13"/>
    <p:sldId id="263" r:id="rId14"/>
    <p:sldId id="278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D67"/>
    <a:srgbClr val="26585B"/>
    <a:srgbClr val="A8B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0B670-6CAD-4A0A-889D-6A325A20A4FF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F72AB-6D4F-4E0C-9359-FCE069EAA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24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0" y="1447800"/>
            <a:ext cx="11619345" cy="3329581"/>
          </a:xfrm>
        </p:spPr>
        <p:txBody>
          <a:bodyPr anchor="ctr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noFill/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05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54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3547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146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65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631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55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86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noFill/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5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43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48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88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0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29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09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5377" y="-22620"/>
            <a:ext cx="565023" cy="770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5777" y="115592"/>
            <a:ext cx="11337677" cy="812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43848"/>
            <a:ext cx="12191999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65514" y="6337266"/>
            <a:ext cx="4704775" cy="3695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alpha val="6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defRPr>
            </a:lvl1pPr>
          </a:lstStyle>
          <a:p>
            <a:r>
              <a:rPr lang="en-GB" dirty="0" err="1"/>
              <a:t>KrigR</a:t>
            </a:r>
            <a:r>
              <a:rPr lang="en-GB" dirty="0"/>
              <a:t> – Climate Data for your Study using R | </a:t>
            </a:r>
            <a:r>
              <a:rPr lang="en-GB" dirty="0">
                <a:solidFill>
                  <a:srgbClr val="A8BCBD"/>
                </a:solidFill>
              </a:rPr>
              <a:t>Erik Kusch &amp; Richard Davy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0" y="3191"/>
            <a:ext cx="690583" cy="6324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0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0636F-CB63-44B5-9911-C87807F173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D716CE-D02C-4825-8BEA-027C4C6ED78E}"/>
              </a:ext>
            </a:extLst>
          </p:cNvPr>
          <p:cNvGrpSpPr/>
          <p:nvPr userDrawn="1"/>
        </p:nvGrpSpPr>
        <p:grpSpPr>
          <a:xfrm>
            <a:off x="302400" y="5997599"/>
            <a:ext cx="5042678" cy="721576"/>
            <a:chOff x="302400" y="5997599"/>
            <a:chExt cx="5042678" cy="721576"/>
          </a:xfrm>
        </p:grpSpPr>
        <p:pic>
          <p:nvPicPr>
            <p:cNvPr id="13" name="Au logo">
              <a:extLst>
                <a:ext uri="{FF2B5EF4-FFF2-40B4-BE49-F238E27FC236}">
                  <a16:creationId xmlns:a16="http://schemas.microsoft.com/office/drawing/2014/main" id="{2687A1E0-C9F3-4E89-9D67-96A353B9B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400" y="5997599"/>
              <a:ext cx="676000" cy="6765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250D5C-8908-4883-AFA5-BD1435708F94}"/>
                </a:ext>
              </a:extLst>
            </p:cNvPr>
            <p:cNvSpPr/>
            <p:nvPr userDrawn="1"/>
          </p:nvSpPr>
          <p:spPr>
            <a:xfrm>
              <a:off x="978400" y="6307516"/>
              <a:ext cx="1667818" cy="399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5000"/>
                </a:lnSpc>
                <a:defRPr/>
              </a:pPr>
              <a:r>
                <a:rPr lang="en-GB" sz="1100" cap="all" spc="40" baseline="0" dirty="0">
                  <a:solidFill>
                    <a:schemeClr val="tx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AARHUS UNIVERSITY</a:t>
              </a:r>
            </a:p>
            <a:p>
              <a:pPr>
                <a:lnSpc>
                  <a:spcPct val="95000"/>
                </a:lnSpc>
                <a:defRPr/>
              </a:pPr>
              <a:r>
                <a:rPr lang="en-GB" sz="1000" cap="none" spc="40" baseline="0" dirty="0">
                  <a:solidFill>
                    <a:schemeClr val="tx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Department of Biology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FF3E21-5CF0-4A39-BCA2-7650F21ED4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863" y="6331067"/>
              <a:ext cx="776215" cy="388108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77F71832-5CE8-44F4-9C90-56D2F795E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47" y="6334244"/>
              <a:ext cx="1874980" cy="379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267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bg1">
              <a:lumMod val="95000"/>
              <a:lumOff val="5000"/>
            </a:schemeClr>
          </a:solidFill>
          <a:latin typeface="+mn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wmo.int/en/programmes/global-climate-observing-system/essential-climate-variab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cds.climate.copernicus.eu/api-how-t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8DDF-4454-4B9B-A396-53F14F566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849746"/>
            <a:ext cx="11619345" cy="3128690"/>
          </a:xfrm>
        </p:spPr>
        <p:txBody>
          <a:bodyPr/>
          <a:lstStyle/>
          <a:p>
            <a:r>
              <a:rPr lang="en-GB" dirty="0" err="1"/>
              <a:t>KrigR</a:t>
            </a:r>
            <a:r>
              <a:rPr lang="en-GB" dirty="0"/>
              <a:t> – The R-Package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08CA7-C798-4396-BA3E-6042EBF5C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967" y="3530474"/>
            <a:ext cx="10435650" cy="827101"/>
          </a:xfrm>
        </p:spPr>
        <p:txBody>
          <a:bodyPr/>
          <a:lstStyle/>
          <a:p>
            <a:r>
              <a:rPr lang="en-GB" dirty="0" smtClean="0"/>
              <a:t>Dow</a:t>
            </a:r>
            <a:r>
              <a:rPr lang="en-DE" dirty="0"/>
              <a:t>n</a:t>
            </a:r>
            <a:r>
              <a:rPr lang="en-GB" dirty="0" smtClean="0"/>
              <a:t>loading </a:t>
            </a:r>
            <a:r>
              <a:rPr lang="en-GB" dirty="0"/>
              <a:t>&amp; Downscaling Climate Reanalysis Data to fit your Needs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EB6F3-8E9E-4C93-8EA3-9262B4872559}"/>
              </a:ext>
            </a:extLst>
          </p:cNvPr>
          <p:cNvSpPr/>
          <p:nvPr/>
        </p:nvSpPr>
        <p:spPr>
          <a:xfrm>
            <a:off x="414164" y="4699318"/>
            <a:ext cx="114492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Erik Kusch</a:t>
            </a: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PhD Student</a:t>
            </a:r>
            <a:b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Department of Biology</a:t>
            </a:r>
            <a:b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Section for Ecoinformatics &amp; Biodiversity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Center for Biodiversity Dynamics in a Changing World (BIOCHANGE) </a:t>
            </a:r>
            <a:b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Aarhus University</a:t>
            </a:r>
          </a:p>
        </p:txBody>
      </p:sp>
    </p:spTree>
    <p:extLst>
      <p:ext uri="{BB962C8B-B14F-4D97-AF65-F5344CB8AC3E}">
        <p14:creationId xmlns:p14="http://schemas.microsoft.com/office/powerpoint/2010/main" val="388687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R-internal Workflow – 3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9994"/>
            <a:ext cx="12191999" cy="5204552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bg1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10</a:t>
            </a:fld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69E2159-C861-4A18-8C36-C6FBA641F4DD}"/>
              </a:ext>
            </a:extLst>
          </p:cNvPr>
          <p:cNvCxnSpPr/>
          <p:nvPr/>
        </p:nvCxnSpPr>
        <p:spPr bwMode="auto">
          <a:xfrm>
            <a:off x="297074" y="3223925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4818EBA-EA15-423A-8D8A-FF6B9E6757A9}"/>
              </a:ext>
            </a:extLst>
          </p:cNvPr>
          <p:cNvSpPr/>
          <p:nvPr/>
        </p:nvSpPr>
        <p:spPr>
          <a:xfrm rot="16200000">
            <a:off x="-543771" y="2040893"/>
            <a:ext cx="1894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Climate Data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AD56791-3274-4C74-AC9E-9F2F95175EDC}"/>
              </a:ext>
            </a:extLst>
          </p:cNvPr>
          <p:cNvGrpSpPr/>
          <p:nvPr/>
        </p:nvGrpSpPr>
        <p:grpSpPr>
          <a:xfrm>
            <a:off x="633854" y="1247315"/>
            <a:ext cx="7620338" cy="1894935"/>
            <a:chOff x="633854" y="1247315"/>
            <a:chExt cx="7620338" cy="189493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0B9B87C-3199-49C4-A6FD-58D662AF4EF1}"/>
                </a:ext>
              </a:extLst>
            </p:cNvPr>
            <p:cNvGrpSpPr/>
            <p:nvPr/>
          </p:nvGrpSpPr>
          <p:grpSpPr>
            <a:xfrm>
              <a:off x="5572477" y="1427169"/>
              <a:ext cx="2681715" cy="1281852"/>
              <a:chOff x="611743" y="4689000"/>
              <a:chExt cx="1096189" cy="1073139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9F9E717-B4FD-4D72-928B-1ABC3E4BF900}"/>
                  </a:ext>
                </a:extLst>
              </p:cNvPr>
              <p:cNvSpPr/>
              <p:nvPr/>
            </p:nvSpPr>
            <p:spPr>
              <a:xfrm>
                <a:off x="611743" y="468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16BF9FE-43E6-454D-A4BE-FB8B420C07CB}"/>
                  </a:ext>
                </a:extLst>
              </p:cNvPr>
              <p:cNvSpPr/>
              <p:nvPr/>
            </p:nvSpPr>
            <p:spPr>
              <a:xfrm>
                <a:off x="656743" y="4734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A60C62-52D7-4511-BB8D-0538B7042055}"/>
                  </a:ext>
                </a:extLst>
              </p:cNvPr>
              <p:cNvSpPr/>
              <p:nvPr/>
            </p:nvSpPr>
            <p:spPr>
              <a:xfrm>
                <a:off x="701743" y="477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C7338E-1A8A-4A1F-BC6B-A8B1178CD300}"/>
                  </a:ext>
                </a:extLst>
              </p:cNvPr>
              <p:cNvSpPr txBox="1"/>
              <p:nvPr/>
            </p:nvSpPr>
            <p:spPr>
              <a:xfrm>
                <a:off x="745583" y="4890052"/>
                <a:ext cx="930524" cy="85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DE" sz="2000" dirty="0"/>
                  <a:t>Era5(-Land) Data / Spatial product</a:t>
                </a:r>
                <a:endParaRPr lang="en-GB" sz="2000" dirty="0"/>
              </a:p>
            </p:txBody>
          </p: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E2E291C-B3B6-42D4-911B-2847964AF780}"/>
                </a:ext>
              </a:extLst>
            </p:cNvPr>
            <p:cNvCxnSpPr/>
            <p:nvPr/>
          </p:nvCxnSpPr>
          <p:spPr bwMode="auto">
            <a:xfrm>
              <a:off x="4845571" y="2113721"/>
              <a:ext cx="72576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B246209-158A-406B-9BA4-E019831B1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680"/>
            <a:stretch/>
          </p:blipFill>
          <p:spPr>
            <a:xfrm>
              <a:off x="633854" y="1247315"/>
              <a:ext cx="4478303" cy="1894935"/>
            </a:xfrm>
            <a:prstGeom prst="rect">
              <a:avLst/>
            </a:prstGeom>
          </p:spPr>
        </p:pic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4F2E4BEC-22DD-460F-8D58-EFAD20C09A3B}"/>
              </a:ext>
            </a:extLst>
          </p:cNvPr>
          <p:cNvSpPr/>
          <p:nvPr/>
        </p:nvSpPr>
        <p:spPr>
          <a:xfrm rot="16200000">
            <a:off x="-235511" y="4939530"/>
            <a:ext cx="13348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Kriging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64B5B6-DAD5-4391-B344-62011768A1BB}"/>
              </a:ext>
            </a:extLst>
          </p:cNvPr>
          <p:cNvGrpSpPr/>
          <p:nvPr/>
        </p:nvGrpSpPr>
        <p:grpSpPr>
          <a:xfrm>
            <a:off x="633854" y="2709020"/>
            <a:ext cx="11064022" cy="3341570"/>
            <a:chOff x="633854" y="2709020"/>
            <a:chExt cx="11064022" cy="334157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695038E-B4F5-46C9-8E26-755934A5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11" b="38340"/>
            <a:stretch/>
          </p:blipFill>
          <p:spPr>
            <a:xfrm>
              <a:off x="633854" y="4425996"/>
              <a:ext cx="4478303" cy="1334844"/>
            </a:xfrm>
            <a:prstGeom prst="rect">
              <a:avLst/>
            </a:prstGeom>
          </p:spPr>
        </p:pic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CA30177-5611-4319-B7DA-4354526BA1FF}"/>
                </a:ext>
              </a:extLst>
            </p:cNvPr>
            <p:cNvGrpSpPr/>
            <p:nvPr/>
          </p:nvGrpSpPr>
          <p:grpSpPr>
            <a:xfrm>
              <a:off x="5096966" y="2709020"/>
              <a:ext cx="6600910" cy="3341570"/>
              <a:chOff x="5096966" y="2709020"/>
              <a:chExt cx="6600910" cy="3341570"/>
            </a:xfrm>
          </p:grpSpPr>
          <p:cxnSp>
            <p:nvCxnSpPr>
              <p:cNvPr id="92" name="Elbow Connector 93">
                <a:extLst>
                  <a:ext uri="{FF2B5EF4-FFF2-40B4-BE49-F238E27FC236}">
                    <a16:creationId xmlns:a16="http://schemas.microsoft.com/office/drawing/2014/main" id="{18DB7F0A-4D94-4140-856B-96B5456F9E8C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 bwMode="auto">
              <a:xfrm rot="5400000">
                <a:off x="6392736" y="2869294"/>
                <a:ext cx="514868" cy="3103651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8AF1A52-2AE8-48C9-A18A-5EBBCD44D548}"/>
                  </a:ext>
                </a:extLst>
              </p:cNvPr>
              <p:cNvGrpSpPr/>
              <p:nvPr/>
            </p:nvGrpSpPr>
            <p:grpSpPr>
              <a:xfrm>
                <a:off x="5824243" y="4783808"/>
                <a:ext cx="2650133" cy="1266782"/>
                <a:chOff x="203993" y="4689000"/>
                <a:chExt cx="1083280" cy="1060523"/>
              </a:xfrm>
              <a:solidFill>
                <a:srgbClr val="FFC000"/>
              </a:solidFill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73E69CF-A91E-4A7B-A3B1-D39BBD70F614}"/>
                    </a:ext>
                  </a:extLst>
                </p:cNvPr>
                <p:cNvSpPr/>
                <p:nvPr/>
              </p:nvSpPr>
              <p:spPr>
                <a:xfrm>
                  <a:off x="203993" y="468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502873F7-B2F0-409C-B510-132E678B5DE8}"/>
                    </a:ext>
                  </a:extLst>
                </p:cNvPr>
                <p:cNvSpPr/>
                <p:nvPr/>
              </p:nvSpPr>
              <p:spPr>
                <a:xfrm>
                  <a:off x="248996" y="4734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3EA2E4B-16B9-46CC-A1DB-8EEEE45FE65D}"/>
                    </a:ext>
                  </a:extLst>
                </p:cNvPr>
                <p:cNvSpPr/>
                <p:nvPr/>
              </p:nvSpPr>
              <p:spPr>
                <a:xfrm>
                  <a:off x="293996" y="477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FB9B19-6C8C-46C9-83AB-87AC534FA084}"/>
                    </a:ext>
                  </a:extLst>
                </p:cNvPr>
                <p:cNvSpPr txBox="1"/>
                <p:nvPr/>
              </p:nvSpPr>
              <p:spPr>
                <a:xfrm>
                  <a:off x="337836" y="4918180"/>
                  <a:ext cx="918582" cy="592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DE" sz="2000" dirty="0"/>
                    <a:t>Downscaled Product</a:t>
                  </a:r>
                  <a:endParaRPr lang="en-GB" sz="2000" dirty="0"/>
                </a:p>
              </p:txBody>
            </p:sp>
          </p:grpSp>
          <p:cxnSp>
            <p:nvCxnSpPr>
              <p:cNvPr id="94" name="Elbow Connector 86">
                <a:extLst>
                  <a:ext uri="{FF2B5EF4-FFF2-40B4-BE49-F238E27FC236}">
                    <a16:creationId xmlns:a16="http://schemas.microsoft.com/office/drawing/2014/main" id="{01AF5141-18EA-478F-9769-C09F6B49EFB0}"/>
                  </a:ext>
                </a:extLst>
              </p:cNvPr>
              <p:cNvCxnSpPr>
                <a:cxnSpLocks/>
                <a:stCxn id="86" idx="2"/>
                <a:endCxn id="72" idx="0"/>
              </p:cNvCxnSpPr>
              <p:nvPr/>
            </p:nvCxnSpPr>
            <p:spPr bwMode="auto">
              <a:xfrm rot="5400000">
                <a:off x="6233741" y="2565691"/>
                <a:ext cx="646353" cy="933012"/>
              </a:xfrm>
              <a:prstGeom prst="bentConnector3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87">
                <a:extLst>
                  <a:ext uri="{FF2B5EF4-FFF2-40B4-BE49-F238E27FC236}">
                    <a16:creationId xmlns:a16="http://schemas.microsoft.com/office/drawing/2014/main" id="{A6BE4366-0AFB-48D3-A3D4-023064B5BEC4}"/>
                  </a:ext>
                </a:extLst>
              </p:cNvPr>
              <p:cNvCxnSpPr>
                <a:cxnSpLocks/>
                <a:stCxn id="86" idx="2"/>
                <a:endCxn id="75" idx="0"/>
              </p:cNvCxnSpPr>
              <p:nvPr/>
            </p:nvCxnSpPr>
            <p:spPr bwMode="auto">
              <a:xfrm rot="16200000" flipH="1">
                <a:off x="7259886" y="2472558"/>
                <a:ext cx="646353" cy="1119278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Elbow Connector 90">
                <a:extLst>
                  <a:ext uri="{FF2B5EF4-FFF2-40B4-BE49-F238E27FC236}">
                    <a16:creationId xmlns:a16="http://schemas.microsoft.com/office/drawing/2014/main" id="{8CE045E1-9029-442E-9F88-D1C2A6466D03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 bwMode="auto">
              <a:xfrm rot="5400000">
                <a:off x="5365172" y="3895478"/>
                <a:ext cx="516327" cy="1052740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7">
                <a:extLst>
                  <a:ext uri="{FF2B5EF4-FFF2-40B4-BE49-F238E27FC236}">
                    <a16:creationId xmlns:a16="http://schemas.microsoft.com/office/drawing/2014/main" id="{556E9667-82DF-484E-A837-6A1C908C4850}"/>
                  </a:ext>
                </a:extLst>
              </p:cNvPr>
              <p:cNvCxnSpPr>
                <a:cxnSpLocks/>
                <a:stCxn id="90" idx="3"/>
                <a:endCxn id="98" idx="1"/>
              </p:cNvCxnSpPr>
              <p:nvPr/>
            </p:nvCxnSpPr>
            <p:spPr bwMode="auto">
              <a:xfrm>
                <a:off x="5112156" y="5093418"/>
                <a:ext cx="712087" cy="270029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F2B5085-4209-43FC-9B5C-A665F3D078CD}"/>
                  </a:ext>
                </a:extLst>
              </p:cNvPr>
              <p:cNvSpPr/>
              <p:nvPr/>
            </p:nvSpPr>
            <p:spPr>
              <a:xfrm>
                <a:off x="9047743" y="4783808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B7ED1F6-1412-4B78-8737-42DC5C1FF1DB}"/>
                  </a:ext>
                </a:extLst>
              </p:cNvPr>
              <p:cNvSpPr/>
              <p:nvPr/>
            </p:nvSpPr>
            <p:spPr>
              <a:xfrm>
                <a:off x="9157838" y="4837560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ECA5B55-8BA8-4D7A-9967-C7AFAF8F98A0}"/>
                  </a:ext>
                </a:extLst>
              </p:cNvPr>
              <p:cNvSpPr/>
              <p:nvPr/>
            </p:nvSpPr>
            <p:spPr>
              <a:xfrm>
                <a:off x="9267926" y="4891312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2334091-65EE-4E5C-AFD7-DB7FD96D6667}"/>
                  </a:ext>
                </a:extLst>
              </p:cNvPr>
              <p:cNvSpPr txBox="1"/>
              <p:nvPr/>
            </p:nvSpPr>
            <p:spPr>
              <a:xfrm>
                <a:off x="9375176" y="5057561"/>
                <a:ext cx="22472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000" dirty="0"/>
                  <a:t>Downscaling Standard Error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767E7CC-BE71-4CA8-A6F6-51DB155C01DD}"/>
                  </a:ext>
                </a:extLst>
              </p:cNvPr>
              <p:cNvSpPr txBox="1"/>
              <p:nvPr/>
            </p:nvSpPr>
            <p:spPr>
              <a:xfrm>
                <a:off x="8471539" y="5119116"/>
                <a:ext cx="5762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</a:rPr>
                  <a:t>&amp;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54973A9-C8D8-4DBF-B365-13D65ABE4048}"/>
              </a:ext>
            </a:extLst>
          </p:cNvPr>
          <p:cNvSpPr/>
          <p:nvPr/>
        </p:nvSpPr>
        <p:spPr>
          <a:xfrm rot="16200000">
            <a:off x="-151159" y="3616980"/>
            <a:ext cx="1168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Covariates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50C99F8-0E71-4253-AC99-C94C9D0CD510}"/>
              </a:ext>
            </a:extLst>
          </p:cNvPr>
          <p:cNvGrpSpPr/>
          <p:nvPr/>
        </p:nvGrpSpPr>
        <p:grpSpPr>
          <a:xfrm>
            <a:off x="633854" y="3343612"/>
            <a:ext cx="8405748" cy="843059"/>
            <a:chOff x="633854" y="3321526"/>
            <a:chExt cx="8405748" cy="84305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78130A1-5CD4-4208-9067-B2D2FB9293FA}"/>
                </a:ext>
              </a:extLst>
            </p:cNvPr>
            <p:cNvGrpSpPr/>
            <p:nvPr/>
          </p:nvGrpSpPr>
          <p:grpSpPr>
            <a:xfrm>
              <a:off x="633854" y="3321526"/>
              <a:ext cx="8405748" cy="843059"/>
              <a:chOff x="633854" y="3321526"/>
              <a:chExt cx="8405748" cy="843059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A696BAB-3CAD-4AB3-B416-0F29D4B46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89" b="58911"/>
              <a:stretch/>
            </p:blipFill>
            <p:spPr>
              <a:xfrm>
                <a:off x="633854" y="3321526"/>
                <a:ext cx="4478303" cy="843059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611369-0AB6-456C-A400-7021D9D1010D}"/>
                  </a:ext>
                </a:extLst>
              </p:cNvPr>
              <p:cNvSpPr txBox="1"/>
              <p:nvPr/>
            </p:nvSpPr>
            <p:spPr>
              <a:xfrm>
                <a:off x="7046606" y="3527835"/>
                <a:ext cx="199940" cy="3247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E" sz="2400" dirty="0">
                    <a:latin typeface="+mn-lt"/>
                  </a:rPr>
                  <a:t>&amp;</a:t>
                </a:r>
                <a:endParaRPr lang="en-US" sz="2400" dirty="0">
                  <a:latin typeface="+mn-lt"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F7AB714-D496-4067-8BE1-4A0530457C3D}"/>
                  </a:ext>
                </a:extLst>
              </p:cNvPr>
              <p:cNvGrpSpPr/>
              <p:nvPr/>
            </p:nvGrpSpPr>
            <p:grpSpPr>
              <a:xfrm>
                <a:off x="736438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DE9E7E0-7EE6-490D-8C05-A6AEF67F3365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8AEE529-1AFA-4D3E-8E08-93D2AFC9F33B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5A17B8C-6DB3-4618-908C-DDE365597CF6}"/>
                    </a:ext>
                  </a:extLst>
                </p:cNvPr>
                <p:cNvSpPr txBox="1"/>
                <p:nvPr/>
              </p:nvSpPr>
              <p:spPr>
                <a:xfrm>
                  <a:off x="668115" y="5067051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</a:t>
                  </a:r>
                  <a:r>
                    <a:rPr lang="en-DE" sz="1200" dirty="0"/>
                    <a:t>Target </a:t>
                  </a:r>
                  <a:r>
                    <a:rPr lang="de-DE" sz="1200" dirty="0"/>
                    <a:t>Resolution)</a:t>
                  </a:r>
                  <a:endParaRPr lang="en-GB" sz="1200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BC708AE-84AE-4156-B873-0999071D3100}"/>
                  </a:ext>
                </a:extLst>
              </p:cNvPr>
              <p:cNvGrpSpPr/>
              <p:nvPr/>
            </p:nvGrpSpPr>
            <p:grpSpPr>
              <a:xfrm>
                <a:off x="531209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ECB608D-F1C4-49B5-9064-4BC848E2AE42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C5FF335-3CD0-4F3A-BC99-AE6230282F25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71CC35F-EBF8-4EC7-852B-582C99C1AEA4}"/>
                    </a:ext>
                  </a:extLst>
                </p:cNvPr>
                <p:cNvSpPr txBox="1"/>
                <p:nvPr/>
              </p:nvSpPr>
              <p:spPr>
                <a:xfrm>
                  <a:off x="668115" y="5078266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(Training Resolution)</a:t>
                  </a:r>
                  <a:endParaRPr lang="en-GB" sz="1200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2A4059C5-F130-4641-B7BF-0FD0D20CE976}"/>
                  </a:ext>
                </a:extLst>
              </p:cNvPr>
              <p:cNvCxnSpPr/>
              <p:nvPr/>
            </p:nvCxnSpPr>
            <p:spPr bwMode="auto">
              <a:xfrm>
                <a:off x="5112157" y="3513299"/>
                <a:ext cx="199940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8DC7561-8969-4A95-A343-F80E4F747D25}"/>
                </a:ext>
              </a:extLst>
            </p:cNvPr>
            <p:cNvSpPr txBox="1"/>
            <p:nvPr/>
          </p:nvSpPr>
          <p:spPr>
            <a:xfrm>
              <a:off x="6928018" y="3516732"/>
              <a:ext cx="432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&amp;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2F231B-45D8-4E18-A304-FC9905000C2C}"/>
              </a:ext>
            </a:extLst>
          </p:cNvPr>
          <p:cNvCxnSpPr/>
          <p:nvPr/>
        </p:nvCxnSpPr>
        <p:spPr bwMode="auto">
          <a:xfrm>
            <a:off x="295229" y="4312760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51658A-5C33-46E6-AB0B-926CCDFC9776}"/>
              </a:ext>
            </a:extLst>
          </p:cNvPr>
          <p:cNvGrpSpPr/>
          <p:nvPr/>
        </p:nvGrpSpPr>
        <p:grpSpPr>
          <a:xfrm>
            <a:off x="8259701" y="1370735"/>
            <a:ext cx="2738471" cy="2769988"/>
            <a:chOff x="8913146" y="1402109"/>
            <a:chExt cx="2958769" cy="2992821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E724457-0DFC-4BC3-BD31-683FD2B4C20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13146" y="2213645"/>
              <a:ext cx="2094766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1D56F3B-DCCD-4B03-8E2B-08D6E216C27E}"/>
                </a:ext>
              </a:extLst>
            </p:cNvPr>
            <p:cNvGrpSpPr/>
            <p:nvPr/>
          </p:nvGrpSpPr>
          <p:grpSpPr>
            <a:xfrm>
              <a:off x="9697673" y="1402109"/>
              <a:ext cx="2174242" cy="2992821"/>
              <a:chOff x="9697673" y="1402109"/>
              <a:chExt cx="2174242" cy="2992821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54B1A0D-51D5-4E17-9157-EFC670F3027A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9943504" y="2466520"/>
                <a:ext cx="2992821" cy="86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bg1"/>
                </a:solidFill>
              </a:ln>
            </p:spPr>
            <p:txBody>
              <a:bodyPr vert="vert270" wrap="square" anchor="ctr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GB" sz="1400" dirty="0">
                    <a:sym typeface="Wingdings" panose="05000000000000000000" pitchFamily="2" charset="2"/>
                  </a:rPr>
                  <a:t>Third-party</a:t>
                </a:r>
                <a:r>
                  <a:rPr lang="en-DE" sz="1400" dirty="0">
                    <a:sym typeface="Wingdings" panose="05000000000000000000" pitchFamily="2" charset="2"/>
                  </a:rPr>
                  <a:t> data</a:t>
                </a: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14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2DE0425-4F66-44B9-8465-F0BC50AF8E04}"/>
                  </a:ext>
                </a:extLst>
              </p:cNvPr>
              <p:cNvCxnSpPr/>
              <p:nvPr/>
            </p:nvCxnSpPr>
            <p:spPr bwMode="auto">
              <a:xfrm flipH="1">
                <a:off x="9697673" y="4012189"/>
                <a:ext cx="1310240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0668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R-internal Workflow –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1148"/>
            <a:ext cx="12191999" cy="5204552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bg1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11</a:t>
            </a:fld>
            <a:endParaRPr lang="en-GB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7A13AB96-366C-4F3C-9E19-E2A5CF6AC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50" b="3800"/>
          <a:stretch/>
        </p:blipFill>
        <p:spPr>
          <a:xfrm>
            <a:off x="117748" y="2261781"/>
            <a:ext cx="5213276" cy="253537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EDBB3FD-5357-4673-BDC7-1AA730CD0A87}"/>
              </a:ext>
            </a:extLst>
          </p:cNvPr>
          <p:cNvSpPr/>
          <p:nvPr/>
        </p:nvSpPr>
        <p:spPr>
          <a:xfrm>
            <a:off x="117748" y="1844824"/>
            <a:ext cx="5213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600" b="1" dirty="0">
                <a:solidFill>
                  <a:schemeClr val="bg1"/>
                </a:solidFill>
                <a:sym typeface="Wingdings" panose="05000000000000000000" pitchFamily="2" charset="2"/>
              </a:rPr>
              <a:t>Entire KrigR WorkFlow in one function call</a:t>
            </a:r>
            <a:endParaRPr lang="en-GB" sz="1600" b="1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DCC0B3-9E7E-4EDE-91DC-1B866B676D6A}"/>
              </a:ext>
            </a:extLst>
          </p:cNvPr>
          <p:cNvGrpSpPr/>
          <p:nvPr/>
        </p:nvGrpSpPr>
        <p:grpSpPr>
          <a:xfrm>
            <a:off x="5386056" y="1127163"/>
            <a:ext cx="6577183" cy="5050203"/>
            <a:chOff x="5386056" y="1127163"/>
            <a:chExt cx="6577183" cy="5050203"/>
          </a:xfrm>
        </p:grpSpPr>
        <p:pic>
          <p:nvPicPr>
            <p:cNvPr id="20" name="Picture 19" descr="A close up of a map&#10;&#10;Description automatically generated">
              <a:extLst>
                <a:ext uri="{FF2B5EF4-FFF2-40B4-BE49-F238E27FC236}">
                  <a16:creationId xmlns:a16="http://schemas.microsoft.com/office/drawing/2014/main" id="{7A692A4D-BD80-4090-A6CB-DBCDC8F3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8" r="20101"/>
            <a:stretch/>
          </p:blipFill>
          <p:spPr>
            <a:xfrm>
              <a:off x="5386056" y="1174970"/>
              <a:ext cx="4210984" cy="4685746"/>
            </a:xfrm>
            <a:prstGeom prst="rect">
              <a:avLst/>
            </a:prstGeom>
          </p:spPr>
        </p:pic>
        <p:pic>
          <p:nvPicPr>
            <p:cNvPr id="21" name="Picture 20" descr="A map with text&#10;&#10;Description automatically generated">
              <a:extLst>
                <a:ext uri="{FF2B5EF4-FFF2-40B4-BE49-F238E27FC236}">
                  <a16:creationId xmlns:a16="http://schemas.microsoft.com/office/drawing/2014/main" id="{57DC53D0-334F-45B4-B2FE-798839D00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2" r="19853"/>
            <a:stretch/>
          </p:blipFill>
          <p:spPr>
            <a:xfrm>
              <a:off x="9724752" y="1127163"/>
              <a:ext cx="2238487" cy="2501006"/>
            </a:xfrm>
            <a:prstGeom prst="rect">
              <a:avLst/>
            </a:prstGeom>
          </p:spPr>
        </p:pic>
        <p:pic>
          <p:nvPicPr>
            <p:cNvPr id="22" name="Picture 21" descr="A close up of a map&#10;&#10;Description automatically generated">
              <a:extLst>
                <a:ext uri="{FF2B5EF4-FFF2-40B4-BE49-F238E27FC236}">
                  <a16:creationId xmlns:a16="http://schemas.microsoft.com/office/drawing/2014/main" id="{6F9B145F-DAD2-4516-820C-DDF9AEF95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1" r="19714"/>
            <a:stretch/>
          </p:blipFill>
          <p:spPr>
            <a:xfrm>
              <a:off x="9724752" y="3686503"/>
              <a:ext cx="2237932" cy="2490863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69" y="1453483"/>
            <a:ext cx="3683358" cy="42629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527" y="1403812"/>
            <a:ext cx="3657600" cy="42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8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KrigR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  <a:buNone/>
            </a:pPr>
            <a:r>
              <a:rPr lang="en-GB" sz="600" b="1" dirty="0">
                <a:solidFill>
                  <a:prstClr val="black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14205-2C05-4EDA-BA67-58EE8223D363}"/>
              </a:ext>
            </a:extLst>
          </p:cNvPr>
          <p:cNvSpPr txBox="1"/>
          <p:nvPr/>
        </p:nvSpPr>
        <p:spPr>
          <a:xfrm>
            <a:off x="-1" y="1043848"/>
            <a:ext cx="6096000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What </a:t>
            </a:r>
            <a:r>
              <a:rPr lang="en-GB" sz="2000" b="1" u="sng" dirty="0" err="1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KrigR</a:t>
            </a:r>
            <a:r>
              <a:rPr lang="en-GB" sz="2000" b="1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does: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Downloads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ERA5(-Land)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or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UERRA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data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Automatically breaks download request into sizeable chunks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Aggregates hourly/monthly data to user-specified temporal resolution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Masks data according to shapefile</a:t>
            </a:r>
          </a:p>
          <a:p>
            <a:pPr lvl="2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Provides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GMTED2010 data as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covariates</a:t>
            </a:r>
          </a:p>
          <a:p>
            <a:pPr lvl="2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Kriging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of climate data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Checks for common errors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Parallelised processing of multi-bands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Exports kriging uncertainty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A8AD2-5539-43D3-8A58-9266E3AA2D16}"/>
              </a:ext>
            </a:extLst>
          </p:cNvPr>
          <p:cNvSpPr txBox="1"/>
          <p:nvPr/>
        </p:nvSpPr>
        <p:spPr>
          <a:xfrm>
            <a:off x="6095999" y="1043848"/>
            <a:ext cx="6096000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What </a:t>
            </a:r>
            <a:r>
              <a:rPr lang="en-GB" sz="2000" b="1" dirty="0" err="1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KrigR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does not do: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There is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no variable selection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for your analysis</a:t>
            </a:r>
          </a:p>
          <a:p>
            <a:pPr lvl="1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GB" sz="1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endParaRPr lang="en-GB" sz="10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Does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not check whether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your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choice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of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covariates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is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sensible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1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endParaRPr lang="en-GB" sz="1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Large regions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are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not automatically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broken into smaller regions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for local Kriging</a:t>
            </a:r>
            <a:endParaRPr lang="en-GB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lvl="1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GB" sz="1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Kriged data is 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not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limited to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 realistic values,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only </a:t>
            </a:r>
            <a:r>
              <a:rPr lang="en-GB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statistically sensible values</a:t>
            </a:r>
            <a:endParaRPr lang="en-GB" sz="1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96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Making</a:t>
            </a:r>
            <a:r>
              <a:rPr lang="en-GB" dirty="0" smtClean="0"/>
              <a:t> </a:t>
            </a:r>
            <a:r>
              <a:rPr lang="en-GB" dirty="0"/>
              <a:t>The Most </a:t>
            </a:r>
            <a:r>
              <a:rPr lang="en-GB" dirty="0" smtClean="0"/>
              <a:t>Of </a:t>
            </a:r>
            <a:r>
              <a:rPr lang="en-GB" dirty="0" err="1" smtClean="0"/>
              <a:t>KrigR</a:t>
            </a:r>
            <a:r>
              <a:rPr lang="en-DE" dirty="0" smtClean="0"/>
              <a:t> – Quality of Life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3848"/>
            <a:ext cx="6065514" cy="5204552"/>
          </a:xfrm>
        </p:spPr>
        <p:txBody>
          <a:bodyPr>
            <a:normAutofit/>
          </a:bodyPr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GB" sz="600" b="1" dirty="0">
              <a:solidFill>
                <a:prstClr val="black"/>
              </a:solidFill>
            </a:endParaRPr>
          </a:p>
          <a:p>
            <a:r>
              <a:rPr lang="en-DE" b="1" dirty="0" smtClean="0"/>
              <a:t>Temporary Files while kriging </a:t>
            </a:r>
            <a:r>
              <a:rPr lang="en-DE" dirty="0"/>
              <a:t>with </a:t>
            </a:r>
            <a:r>
              <a:rPr lang="en-DE" dirty="0">
                <a:latin typeface="Corbel Light" panose="020B0303020204020204" pitchFamily="34" charset="0"/>
              </a:rPr>
              <a:t>krigR() </a:t>
            </a:r>
            <a:endParaRPr lang="en-DE" b="1" dirty="0">
              <a:latin typeface="Corbel Light" panose="020B03030202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DE" dirty="0" smtClean="0"/>
              <a:t>Temporary Directory in the directory indicated by </a:t>
            </a:r>
            <a:r>
              <a:rPr lang="en-DE" dirty="0" smtClean="0">
                <a:latin typeface="Corbel Light" panose="020B0303020204020204" pitchFamily="34" charset="0"/>
                <a:cs typeface="ZWAdobeF" pitchFamily="2" charset="0"/>
              </a:rPr>
              <a:t>Dir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 smtClean="0"/>
              <a:t>Individual NETCDF (.nc) files for the kriging prediction and standard error of each layer in the input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 smtClean="0"/>
              <a:t>Removed automatically upon completion if </a:t>
            </a:r>
            <a:r>
              <a:rPr lang="en-US" dirty="0" err="1" smtClean="0">
                <a:latin typeface="Corbel Light" panose="020B0303020204020204" pitchFamily="34" charset="0"/>
              </a:rPr>
              <a:t>Keep_Temporary</a:t>
            </a:r>
            <a:r>
              <a:rPr lang="en-DE" dirty="0" smtClean="0">
                <a:latin typeface="Corbel Light" panose="020B0303020204020204" pitchFamily="34" charset="0"/>
              </a:rPr>
              <a:t> = FALSE</a:t>
            </a:r>
          </a:p>
          <a:p>
            <a:pPr marL="0" indent="0">
              <a:buNone/>
            </a:pPr>
            <a:endParaRPr lang="en-DE" sz="200" i="1" dirty="0"/>
          </a:p>
          <a:p>
            <a:pPr marL="0" indent="0">
              <a:buNone/>
            </a:pPr>
            <a:r>
              <a:rPr lang="en-DE" b="1" i="1" dirty="0" smtClean="0"/>
              <a:t>Why?</a:t>
            </a:r>
          </a:p>
          <a:p>
            <a:pPr lvl="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DE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You can put kriging on-hold, </a:t>
            </a:r>
            <a:r>
              <a:rPr lang="en-DE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orbel Light" panose="020B0303020204020204" pitchFamily="34" charset="0"/>
              </a:rPr>
              <a:t>krigR()</a:t>
            </a:r>
            <a:r>
              <a:rPr lang="en-DE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checks for the presence of temporary files for each run</a:t>
            </a:r>
            <a:endParaRPr lang="en-DE" i="1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0" indent="0">
              <a:buNone/>
            </a:pPr>
            <a:endParaRPr lang="en-DE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 txBox="1">
            <a:spLocks/>
          </p:cNvSpPr>
          <p:nvPr/>
        </p:nvSpPr>
        <p:spPr>
          <a:xfrm>
            <a:off x="6065514" y="1043848"/>
            <a:ext cx="6126484" cy="52045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81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rgbClr val="1E5155">
                  <a:lumMod val="40000"/>
                  <a:lumOff val="60000"/>
                </a:srgbClr>
              </a:buClr>
              <a:buFont typeface="Wingdings 3" charset="2"/>
              <a:buNone/>
            </a:pPr>
            <a:endParaRPr lang="en-GB" sz="600" b="1" dirty="0" smtClean="0">
              <a:solidFill>
                <a:prstClr val="black"/>
              </a:solidFill>
            </a:endParaRPr>
          </a:p>
          <a:p>
            <a:r>
              <a:rPr lang="en-DE" b="1" dirty="0" smtClean="0"/>
              <a:t>Call Tracking </a:t>
            </a:r>
            <a:r>
              <a:rPr lang="en-DE" dirty="0"/>
              <a:t>with </a:t>
            </a:r>
            <a:r>
              <a:rPr lang="en-DE" dirty="0">
                <a:latin typeface="Corbel Light" panose="020B0303020204020204" pitchFamily="34" charset="0"/>
              </a:rPr>
              <a:t>krigR() </a:t>
            </a:r>
            <a:endParaRPr lang="en-GB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DE" dirty="0" smtClean="0"/>
              <a:t>Third list element in the output </a:t>
            </a:r>
          </a:p>
          <a:p>
            <a:pPr>
              <a:buFont typeface="Arial" panose="020B0604020202020204" pitchFamily="34" charset="0"/>
              <a:buChar char="•"/>
            </a:pPr>
            <a:endParaRPr lang="en-DE" sz="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DE" dirty="0" smtClean="0"/>
              <a:t>Contains information on:</a:t>
            </a:r>
            <a:endParaRPr lang="en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DE" dirty="0" smtClean="0">
                <a:latin typeface="Corbel Light" panose="020B0303020204020204" pitchFamily="34" charset="0"/>
              </a:rPr>
              <a:t>krigR() </a:t>
            </a:r>
            <a:r>
              <a:rPr lang="en-DE" dirty="0" smtClean="0"/>
              <a:t>arguments you specified</a:t>
            </a:r>
          </a:p>
          <a:p>
            <a:pPr marL="457200" lvl="1" indent="0">
              <a:buNone/>
            </a:pPr>
            <a:r>
              <a:rPr lang="en-DE" dirty="0"/>
              <a:t>a</a:t>
            </a:r>
            <a:r>
              <a:rPr lang="en-DE" dirty="0" smtClean="0"/>
              <a:t>nd: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DE" dirty="0" smtClean="0"/>
              <a:t>Extent &amp; CRS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DE" dirty="0" smtClean="0"/>
              <a:t>Dimension (i.e. Resolution) &amp; Layer Names</a:t>
            </a:r>
          </a:p>
          <a:p>
            <a:pPr marL="0" indent="0">
              <a:buNone/>
            </a:pPr>
            <a:r>
              <a:rPr lang="en-DE" dirty="0" smtClean="0"/>
              <a:t>	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DE" dirty="0" smtClean="0"/>
              <a:t>Input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DE" dirty="0" smtClean="0"/>
              <a:t>Training &amp; Target Covariates</a:t>
            </a:r>
          </a:p>
        </p:txBody>
      </p:sp>
    </p:spTree>
    <p:extLst>
      <p:ext uri="{BB962C8B-B14F-4D97-AF65-F5344CB8AC3E}">
        <p14:creationId xmlns:p14="http://schemas.microsoft.com/office/powerpoint/2010/main" val="44658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Making</a:t>
            </a:r>
            <a:r>
              <a:rPr lang="en-GB" dirty="0"/>
              <a:t> The Most Of </a:t>
            </a:r>
            <a:r>
              <a:rPr lang="en-GB" dirty="0" err="1"/>
              <a:t>KrigR</a:t>
            </a:r>
            <a:r>
              <a:rPr lang="en-DE" dirty="0"/>
              <a:t> – </a:t>
            </a:r>
            <a:r>
              <a:rPr lang="en-DE" dirty="0" smtClean="0"/>
              <a:t>Considerations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GB" sz="600" b="1" dirty="0">
              <a:solidFill>
                <a:prstClr val="black"/>
              </a:solidFill>
            </a:endParaRPr>
          </a:p>
          <a:p>
            <a:r>
              <a:rPr lang="en-DE" b="1" dirty="0"/>
              <a:t>Consider your covariates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i="1" u="sng" dirty="0"/>
              <a:t>Consistency:</a:t>
            </a:r>
            <a:r>
              <a:rPr lang="en-DE" dirty="0"/>
              <a:t> </a:t>
            </a:r>
            <a:r>
              <a:rPr lang="en-GB" dirty="0"/>
              <a:t>R</a:t>
            </a:r>
            <a:r>
              <a:rPr lang="en-US" dirty="0" err="1"/>
              <a:t>elationship</a:t>
            </a:r>
            <a:r>
              <a:rPr lang="en-US" dirty="0"/>
              <a:t> </a:t>
            </a:r>
            <a:r>
              <a:rPr lang="en-DE" dirty="0"/>
              <a:t>of</a:t>
            </a:r>
            <a:r>
              <a:rPr lang="en-US" dirty="0"/>
              <a:t> target variable </a:t>
            </a:r>
            <a:r>
              <a:rPr lang="en-DE" dirty="0"/>
              <a:t>&amp;</a:t>
            </a:r>
            <a:r>
              <a:rPr lang="en-US" dirty="0"/>
              <a:t> </a:t>
            </a:r>
            <a:r>
              <a:rPr lang="en-DE" dirty="0"/>
              <a:t>covariates across spatial/temporal scales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i="1" u="sng" dirty="0"/>
              <a:t>Colinearity:</a:t>
            </a:r>
            <a:r>
              <a:rPr lang="en-DE" dirty="0"/>
              <a:t> Exploit relationships between climate variables for Co-Kriging</a:t>
            </a:r>
          </a:p>
          <a:p>
            <a:pPr algn="ctr">
              <a:buNone/>
            </a:pPr>
            <a:r>
              <a:rPr lang="en-DE" dirty="0">
                <a:sym typeface="Wingdings" panose="05000000000000000000" pitchFamily="2" charset="2"/>
              </a:rPr>
              <a:t> Not all climate variables can be downscaled the same way</a:t>
            </a:r>
            <a:endParaRPr lang="en-DE" dirty="0"/>
          </a:p>
          <a:p>
            <a:endParaRPr lang="en-DE" sz="400" dirty="0"/>
          </a:p>
          <a:p>
            <a:r>
              <a:rPr lang="en-DE" b="1" dirty="0"/>
              <a:t>Computational cost</a:t>
            </a: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DE" dirty="0"/>
              <a:t>rocessing time scales close to exponentially with extent and downscaling factor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Adding covariates only marginally increases computational cost</a:t>
            </a:r>
          </a:p>
          <a:p>
            <a:pPr algn="ctr">
              <a:buNone/>
            </a:pPr>
            <a:r>
              <a:rPr lang="en-DE" dirty="0">
                <a:sym typeface="Wingdings" panose="05000000000000000000" pitchFamily="2" charset="2"/>
              </a:rPr>
              <a:t> Downscale small regional products using many covariates.</a:t>
            </a:r>
            <a:endParaRPr lang="en-DE" dirty="0"/>
          </a:p>
          <a:p>
            <a:endParaRPr lang="en-DE" sz="800" dirty="0"/>
          </a:p>
          <a:p>
            <a:r>
              <a:rPr lang="en-GB" b="1" dirty="0"/>
              <a:t>Global/Large Region</a:t>
            </a:r>
            <a:r>
              <a:rPr lang="en-GB" dirty="0"/>
              <a:t> </a:t>
            </a:r>
            <a:r>
              <a:rPr lang="en-GB" b="1" dirty="0"/>
              <a:t>Kriging</a:t>
            </a:r>
            <a:endParaRPr lang="en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Important relationships break down between the hemispheres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Computational cost prohibits us from doing this in one step</a:t>
            </a:r>
          </a:p>
          <a:p>
            <a:pPr algn="ctr">
              <a:buNone/>
            </a:pPr>
            <a:r>
              <a:rPr lang="en-DE" dirty="0">
                <a:sym typeface="Wingdings" panose="05000000000000000000" pitchFamily="2" charset="2"/>
              </a:rPr>
              <a:t> </a:t>
            </a:r>
            <a:r>
              <a:rPr lang="en-DE" dirty="0"/>
              <a:t>We can Krig global products in latitude bands or smaller tiles</a:t>
            </a:r>
          </a:p>
          <a:p>
            <a:pPr>
              <a:buNone/>
            </a:pP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83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AAED-B639-4C77-A009-1894684E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9A3E-DE35-4562-9954-4C298CAE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DE" sz="200" b="1" dirty="0" smtClean="0"/>
          </a:p>
          <a:p>
            <a:r>
              <a:rPr lang="en-DE" b="1" dirty="0" smtClean="0"/>
              <a:t>What </a:t>
            </a:r>
            <a:r>
              <a:rPr lang="en-DE" b="1" dirty="0"/>
              <a:t>did we gain?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R-integrated access to state-of-the art climate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Complete workflow for advanced statistical downscaling of spatial </a:t>
            </a:r>
            <a:br>
              <a:rPr lang="en-DE" dirty="0"/>
            </a:br>
            <a:r>
              <a:rPr lang="en-DE" dirty="0"/>
              <a:t>products within R</a:t>
            </a:r>
          </a:p>
          <a:p>
            <a:pPr>
              <a:buNone/>
            </a:pPr>
            <a:endParaRPr lang="en-DE" dirty="0" smtClean="0"/>
          </a:p>
          <a:p>
            <a:r>
              <a:rPr lang="en-DE" b="1" dirty="0" smtClean="0"/>
              <a:t>What’s </a:t>
            </a:r>
            <a:r>
              <a:rPr lang="en-DE" b="1" dirty="0"/>
              <a:t>still to come?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 smtClean="0"/>
              <a:t>KrigR methodlogy for climate projections &amp; data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Intercomparison</a:t>
            </a:r>
            <a:r>
              <a:rPr lang="en-GB" dirty="0"/>
              <a:t> studies (planned publication)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KrigR for use in species distribution modelling</a:t>
            </a:r>
            <a:r>
              <a:rPr lang="en-GB" dirty="0"/>
              <a:t> (planned publication)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Application of KrigR in vegetation dynamics </a:t>
            </a:r>
            <a:r>
              <a:rPr lang="en-GB" dirty="0" smtClean="0"/>
              <a:t>(</a:t>
            </a:r>
            <a:r>
              <a:rPr lang="en-GB" dirty="0"/>
              <a:t>submitted publication)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82A37-0E1E-48A7-ADF7-04981AC0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4497F-70E2-423D-A494-6EFB3720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15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4D2DA-523F-4D09-BB80-9DFB827CCCB4}"/>
              </a:ext>
            </a:extLst>
          </p:cNvPr>
          <p:cNvGrpSpPr/>
          <p:nvPr/>
        </p:nvGrpSpPr>
        <p:grpSpPr>
          <a:xfrm>
            <a:off x="9195954" y="1552661"/>
            <a:ext cx="2857500" cy="3761285"/>
            <a:chOff x="9046740" y="1052736"/>
            <a:chExt cx="2857500" cy="37612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01ABB6-3B32-4DC7-9F66-5D39064EE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40" y="1052736"/>
              <a:ext cx="2857500" cy="28575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BD589C-FCE8-4DD8-8511-96F0E116E78D}"/>
                </a:ext>
              </a:extLst>
            </p:cNvPr>
            <p:cNvGrpSpPr/>
            <p:nvPr/>
          </p:nvGrpSpPr>
          <p:grpSpPr>
            <a:xfrm>
              <a:off x="9214996" y="3648226"/>
              <a:ext cx="2331877" cy="1165795"/>
              <a:chOff x="9118748" y="4123058"/>
              <a:chExt cx="2331877" cy="1165795"/>
            </a:xfrm>
          </p:grpSpPr>
          <p:cxnSp>
            <p:nvCxnSpPr>
              <p:cNvPr id="9" name="Elbow Connector 14">
                <a:extLst>
                  <a:ext uri="{FF2B5EF4-FFF2-40B4-BE49-F238E27FC236}">
                    <a16:creationId xmlns:a16="http://schemas.microsoft.com/office/drawing/2014/main" id="{1F95C485-1625-4AA5-8647-8F48D6CD1565}"/>
                  </a:ext>
                </a:extLst>
              </p:cNvPr>
              <p:cNvCxnSpPr/>
              <p:nvPr/>
            </p:nvCxnSpPr>
            <p:spPr bwMode="auto">
              <a:xfrm flipH="1" flipV="1">
                <a:off x="9372799" y="4123058"/>
                <a:ext cx="2050205" cy="1165795"/>
              </a:xfrm>
              <a:prstGeom prst="bentConnector3">
                <a:avLst>
                  <a:gd name="adj1" fmla="val 99974"/>
                </a:avLst>
              </a:prstGeom>
              <a:ln>
                <a:solidFill>
                  <a:srgbClr val="26585B"/>
                </a:solidFill>
                <a:headEnd type="none" w="med" len="me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Graphic 7">
                <a:extLst>
                  <a:ext uri="{FF2B5EF4-FFF2-40B4-BE49-F238E27FC236}">
                    <a16:creationId xmlns:a16="http://schemas.microsoft.com/office/drawing/2014/main" id="{13EA94BB-C18A-4C26-9C75-CDD2AE7CA11F}"/>
                  </a:ext>
                </a:extLst>
              </p:cNvPr>
              <p:cNvSpPr/>
              <p:nvPr/>
            </p:nvSpPr>
            <p:spPr>
              <a:xfrm>
                <a:off x="10918948" y="4231816"/>
                <a:ext cx="531677" cy="1057037"/>
              </a:xfrm>
              <a:custGeom>
                <a:avLst/>
                <a:gdLst>
                  <a:gd name="connsiteX0" fmla="*/ 321256 w 2089376"/>
                  <a:gd name="connsiteY0" fmla="*/ 0 h 3614056"/>
                  <a:gd name="connsiteX1" fmla="*/ 0 w 2089376"/>
                  <a:gd name="connsiteY1" fmla="*/ 321256 h 3614056"/>
                  <a:gd name="connsiteX2" fmla="*/ 0 w 2089376"/>
                  <a:gd name="connsiteY2" fmla="*/ 3292801 h 3614056"/>
                  <a:gd name="connsiteX3" fmla="*/ 321256 w 2089376"/>
                  <a:gd name="connsiteY3" fmla="*/ 3614057 h 3614056"/>
                  <a:gd name="connsiteX4" fmla="*/ 1815047 w 2089376"/>
                  <a:gd name="connsiteY4" fmla="*/ 3614057 h 3614056"/>
                  <a:gd name="connsiteX5" fmla="*/ 2136303 w 2089376"/>
                  <a:gd name="connsiteY5" fmla="*/ 3292801 h 3614056"/>
                  <a:gd name="connsiteX6" fmla="*/ 2136303 w 2089376"/>
                  <a:gd name="connsiteY6" fmla="*/ 321256 h 3614056"/>
                  <a:gd name="connsiteX7" fmla="*/ 1815047 w 2089376"/>
                  <a:gd name="connsiteY7" fmla="*/ 0 h 3614056"/>
                  <a:gd name="connsiteX8" fmla="*/ 321256 w 2089376"/>
                  <a:gd name="connsiteY8" fmla="*/ 0 h 3614056"/>
                  <a:gd name="connsiteX9" fmla="*/ 889115 w 2089376"/>
                  <a:gd name="connsiteY9" fmla="*/ 309397 h 3614056"/>
                  <a:gd name="connsiteX10" fmla="*/ 1247302 w 2089376"/>
                  <a:gd name="connsiteY10" fmla="*/ 309397 h 3614056"/>
                  <a:gd name="connsiteX11" fmla="*/ 1289936 w 2089376"/>
                  <a:gd name="connsiteY11" fmla="*/ 369650 h 3614056"/>
                  <a:gd name="connsiteX12" fmla="*/ 1247302 w 2089376"/>
                  <a:gd name="connsiteY12" fmla="*/ 429903 h 3614056"/>
                  <a:gd name="connsiteX13" fmla="*/ 889115 w 2089376"/>
                  <a:gd name="connsiteY13" fmla="*/ 429903 h 3614056"/>
                  <a:gd name="connsiteX14" fmla="*/ 846480 w 2089376"/>
                  <a:gd name="connsiteY14" fmla="*/ 369650 h 3614056"/>
                  <a:gd name="connsiteX15" fmla="*/ 889115 w 2089376"/>
                  <a:gd name="connsiteY15" fmla="*/ 309397 h 3614056"/>
                  <a:gd name="connsiteX16" fmla="*/ 176468 w 2089376"/>
                  <a:gd name="connsiteY16" fmla="*/ 738905 h 3614056"/>
                  <a:gd name="connsiteX17" fmla="*/ 1959892 w 2089376"/>
                  <a:gd name="connsiteY17" fmla="*/ 738905 h 3614056"/>
                  <a:gd name="connsiteX18" fmla="*/ 1959892 w 2089376"/>
                  <a:gd name="connsiteY18" fmla="*/ 2875208 h 3614056"/>
                  <a:gd name="connsiteX19" fmla="*/ 176468 w 2089376"/>
                  <a:gd name="connsiteY19" fmla="*/ 2875208 h 3614056"/>
                  <a:gd name="connsiteX20" fmla="*/ 176468 w 2089376"/>
                  <a:gd name="connsiteY20" fmla="*/ 738905 h 3614056"/>
                  <a:gd name="connsiteX21" fmla="*/ 1068180 w 2089376"/>
                  <a:gd name="connsiteY21" fmla="*/ 3045747 h 3614056"/>
                  <a:gd name="connsiteX22" fmla="*/ 1068180 w 2089376"/>
                  <a:gd name="connsiteY22" fmla="*/ 3045747 h 3614056"/>
                  <a:gd name="connsiteX23" fmla="*/ 1267066 w 2089376"/>
                  <a:gd name="connsiteY23" fmla="*/ 3244633 h 3614056"/>
                  <a:gd name="connsiteX24" fmla="*/ 1267066 w 2089376"/>
                  <a:gd name="connsiteY24" fmla="*/ 3244633 h 3614056"/>
                  <a:gd name="connsiteX25" fmla="*/ 1267066 w 2089376"/>
                  <a:gd name="connsiteY25" fmla="*/ 3244633 h 3614056"/>
                  <a:gd name="connsiteX26" fmla="*/ 1267066 w 2089376"/>
                  <a:gd name="connsiteY26" fmla="*/ 3244633 h 3614056"/>
                  <a:gd name="connsiteX27" fmla="*/ 1068180 w 2089376"/>
                  <a:gd name="connsiteY27" fmla="*/ 3443519 h 3614056"/>
                  <a:gd name="connsiteX28" fmla="*/ 1068180 w 2089376"/>
                  <a:gd name="connsiteY28" fmla="*/ 3443519 h 3614056"/>
                  <a:gd name="connsiteX29" fmla="*/ 1068180 w 2089376"/>
                  <a:gd name="connsiteY29" fmla="*/ 3443519 h 3614056"/>
                  <a:gd name="connsiteX30" fmla="*/ 1068180 w 2089376"/>
                  <a:gd name="connsiteY30" fmla="*/ 3443519 h 3614056"/>
                  <a:gd name="connsiteX31" fmla="*/ 869294 w 2089376"/>
                  <a:gd name="connsiteY31" fmla="*/ 3244633 h 3614056"/>
                  <a:gd name="connsiteX32" fmla="*/ 869294 w 2089376"/>
                  <a:gd name="connsiteY32" fmla="*/ 3244633 h 3614056"/>
                  <a:gd name="connsiteX33" fmla="*/ 869294 w 2089376"/>
                  <a:gd name="connsiteY33" fmla="*/ 3244633 h 3614056"/>
                  <a:gd name="connsiteX34" fmla="*/ 869294 w 2089376"/>
                  <a:gd name="connsiteY34" fmla="*/ 3244633 h 3614056"/>
                  <a:gd name="connsiteX35" fmla="*/ 1068180 w 2089376"/>
                  <a:gd name="connsiteY35" fmla="*/ 3045747 h 3614056"/>
                  <a:gd name="connsiteX36" fmla="*/ 1068180 w 2089376"/>
                  <a:gd name="connsiteY36" fmla="*/ 3045747 h 3614056"/>
                  <a:gd name="connsiteX37" fmla="*/ 1068180 w 2089376"/>
                  <a:gd name="connsiteY37" fmla="*/ 3045747 h 361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89376" h="3614056">
                    <a:moveTo>
                      <a:pt x="321256" y="0"/>
                    </a:moveTo>
                    <a:cubicBezTo>
                      <a:pt x="144562" y="0"/>
                      <a:pt x="0" y="144562"/>
                      <a:pt x="0" y="321256"/>
                    </a:cubicBezTo>
                    <a:lnTo>
                      <a:pt x="0" y="3292801"/>
                    </a:lnTo>
                    <a:cubicBezTo>
                      <a:pt x="0" y="3469495"/>
                      <a:pt x="144562" y="3614057"/>
                      <a:pt x="321256" y="3614057"/>
                    </a:cubicBezTo>
                    <a:lnTo>
                      <a:pt x="1815047" y="3614057"/>
                    </a:lnTo>
                    <a:cubicBezTo>
                      <a:pt x="1991741" y="3614057"/>
                      <a:pt x="2136303" y="3469495"/>
                      <a:pt x="2136303" y="3292801"/>
                    </a:cubicBezTo>
                    <a:lnTo>
                      <a:pt x="2136303" y="321256"/>
                    </a:lnTo>
                    <a:cubicBezTo>
                      <a:pt x="2136303" y="144562"/>
                      <a:pt x="1991741" y="0"/>
                      <a:pt x="1815047" y="0"/>
                    </a:cubicBezTo>
                    <a:lnTo>
                      <a:pt x="321256" y="0"/>
                    </a:lnTo>
                    <a:close/>
                    <a:moveTo>
                      <a:pt x="889115" y="309397"/>
                    </a:moveTo>
                    <a:lnTo>
                      <a:pt x="1247302" y="309397"/>
                    </a:lnTo>
                    <a:cubicBezTo>
                      <a:pt x="1270849" y="309397"/>
                      <a:pt x="1289936" y="336390"/>
                      <a:pt x="1289936" y="369650"/>
                    </a:cubicBezTo>
                    <a:cubicBezTo>
                      <a:pt x="1289936" y="402911"/>
                      <a:pt x="1270849" y="429903"/>
                      <a:pt x="1247302" y="429903"/>
                    </a:cubicBezTo>
                    <a:lnTo>
                      <a:pt x="889115" y="429903"/>
                    </a:lnTo>
                    <a:cubicBezTo>
                      <a:pt x="865567" y="429903"/>
                      <a:pt x="846480" y="402911"/>
                      <a:pt x="846480" y="369650"/>
                    </a:cubicBezTo>
                    <a:cubicBezTo>
                      <a:pt x="846480" y="336390"/>
                      <a:pt x="865567" y="309397"/>
                      <a:pt x="889115" y="309397"/>
                    </a:cubicBezTo>
                    <a:close/>
                    <a:moveTo>
                      <a:pt x="176468" y="738905"/>
                    </a:moveTo>
                    <a:lnTo>
                      <a:pt x="1959892" y="738905"/>
                    </a:lnTo>
                    <a:lnTo>
                      <a:pt x="1959892" y="2875208"/>
                    </a:lnTo>
                    <a:lnTo>
                      <a:pt x="176468" y="2875208"/>
                    </a:lnTo>
                    <a:lnTo>
                      <a:pt x="176468" y="738905"/>
                    </a:lnTo>
                    <a:close/>
                    <a:moveTo>
                      <a:pt x="1068180" y="3045747"/>
                    </a:moveTo>
                    <a:cubicBezTo>
                      <a:pt x="1068180" y="3045747"/>
                      <a:pt x="1068180" y="3045747"/>
                      <a:pt x="1068180" y="3045747"/>
                    </a:cubicBezTo>
                    <a:cubicBezTo>
                      <a:pt x="1178013" y="3045747"/>
                      <a:pt x="1267066" y="3134799"/>
                      <a:pt x="1267066" y="3244633"/>
                    </a:cubicBezTo>
                    <a:cubicBezTo>
                      <a:pt x="1267066" y="3244633"/>
                      <a:pt x="1267066" y="3244633"/>
                      <a:pt x="1267066" y="3244633"/>
                    </a:cubicBezTo>
                    <a:lnTo>
                      <a:pt x="1267066" y="3244633"/>
                    </a:lnTo>
                    <a:cubicBezTo>
                      <a:pt x="1267066" y="3244633"/>
                      <a:pt x="1267066" y="3244633"/>
                      <a:pt x="1267066" y="3244633"/>
                    </a:cubicBezTo>
                    <a:cubicBezTo>
                      <a:pt x="1267066" y="3354466"/>
                      <a:pt x="1178013" y="3443519"/>
                      <a:pt x="1068180" y="3443519"/>
                    </a:cubicBezTo>
                    <a:cubicBezTo>
                      <a:pt x="1068180" y="3443519"/>
                      <a:pt x="1068180" y="3443519"/>
                      <a:pt x="1068180" y="3443519"/>
                    </a:cubicBezTo>
                    <a:lnTo>
                      <a:pt x="1068180" y="3443519"/>
                    </a:lnTo>
                    <a:cubicBezTo>
                      <a:pt x="1068180" y="3443519"/>
                      <a:pt x="1068180" y="3443519"/>
                      <a:pt x="1068180" y="3443519"/>
                    </a:cubicBezTo>
                    <a:cubicBezTo>
                      <a:pt x="958346" y="3443519"/>
                      <a:pt x="869294" y="3354466"/>
                      <a:pt x="869294" y="3244633"/>
                    </a:cubicBezTo>
                    <a:cubicBezTo>
                      <a:pt x="869294" y="3244633"/>
                      <a:pt x="869294" y="3244633"/>
                      <a:pt x="869294" y="3244633"/>
                    </a:cubicBezTo>
                    <a:lnTo>
                      <a:pt x="869294" y="3244633"/>
                    </a:lnTo>
                    <a:cubicBezTo>
                      <a:pt x="869294" y="3244633"/>
                      <a:pt x="869294" y="3244633"/>
                      <a:pt x="869294" y="3244633"/>
                    </a:cubicBezTo>
                    <a:cubicBezTo>
                      <a:pt x="869294" y="3134799"/>
                      <a:pt x="958346" y="3045747"/>
                      <a:pt x="1068180" y="3045747"/>
                    </a:cubicBezTo>
                    <a:cubicBezTo>
                      <a:pt x="1068180" y="3045747"/>
                      <a:pt x="1068180" y="3045747"/>
                      <a:pt x="1068180" y="3045747"/>
                    </a:cubicBezTo>
                    <a:lnTo>
                      <a:pt x="1068180" y="3045747"/>
                    </a:lnTo>
                    <a:close/>
                  </a:path>
                </a:pathLst>
              </a:custGeom>
              <a:solidFill>
                <a:srgbClr val="26585B"/>
              </a:solidFill>
              <a:ln w="56406" cap="flat">
                <a:solidFill>
                  <a:srgbClr val="346D6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3">
                  <a:solidFill>
                    <a:srgbClr val="26585B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BA04D7-81DD-42CF-BC47-5BB098C071B3}"/>
                  </a:ext>
                </a:extLst>
              </p:cNvPr>
              <p:cNvSpPr txBox="1"/>
              <p:nvPr/>
            </p:nvSpPr>
            <p:spPr>
              <a:xfrm>
                <a:off x="9118748" y="4293096"/>
                <a:ext cx="1670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DE" sz="2400" b="1" dirty="0">
                    <a:solidFill>
                      <a:srgbClr val="26585B"/>
                    </a:solidFill>
                    <a:latin typeface="+mn-lt"/>
                    <a:cs typeface="Arial" panose="020B0604020202020204" pitchFamily="34" charset="0"/>
                  </a:rPr>
                  <a:t>KrigR GitHub</a:t>
                </a:r>
                <a:endParaRPr lang="en-US" sz="2400" b="1" dirty="0">
                  <a:solidFill>
                    <a:srgbClr val="26585B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11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8E33-58FC-475B-BC14-366568F6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Want From 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EC9BD-77E7-433A-A62F-582908541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GB" sz="600" b="1" dirty="0">
              <a:solidFill>
                <a:schemeClr val="bg1"/>
              </a:solidFill>
            </a:endParaRPr>
          </a:p>
          <a:p>
            <a:r>
              <a:rPr lang="en-GB" dirty="0"/>
              <a:t>Why do we need </a:t>
            </a:r>
            <a:r>
              <a:rPr lang="en-GB" b="1" dirty="0"/>
              <a:t>high-resolution</a:t>
            </a:r>
            <a:r>
              <a:rPr lang="en-GB" dirty="0"/>
              <a:t> climate data?</a:t>
            </a:r>
          </a:p>
          <a:p>
            <a:pPr lvl="1"/>
            <a:r>
              <a:rPr lang="en-GB" b="1" dirty="0"/>
              <a:t>Spatial</a:t>
            </a:r>
            <a:r>
              <a:rPr lang="en-GB" dirty="0"/>
              <a:t> Resolution:</a:t>
            </a:r>
          </a:p>
          <a:p>
            <a:pPr lvl="2"/>
            <a:r>
              <a:rPr lang="en-GB" dirty="0"/>
              <a:t>“microclimatic processes [...] affect broad-scale ecological processes”</a:t>
            </a:r>
            <a:br>
              <a:rPr lang="en-GB" dirty="0"/>
            </a:br>
            <a:r>
              <a:rPr lang="en-GB" dirty="0"/>
              <a:t>									~ </a:t>
            </a:r>
            <a:r>
              <a:rPr lang="en-GB" dirty="0" err="1"/>
              <a:t>Lembrechts</a:t>
            </a:r>
            <a:r>
              <a:rPr lang="en-GB" dirty="0"/>
              <a:t> &amp; Lenoir, 2019</a:t>
            </a:r>
          </a:p>
          <a:p>
            <a:pPr lvl="1"/>
            <a:r>
              <a:rPr lang="en-GB" b="1" dirty="0"/>
              <a:t>Temporal</a:t>
            </a:r>
            <a:r>
              <a:rPr lang="en-GB" dirty="0"/>
              <a:t> Resolution:</a:t>
            </a:r>
          </a:p>
          <a:p>
            <a:pPr lvl="2"/>
            <a:r>
              <a:rPr lang="en-US" dirty="0"/>
              <a:t>“more accurate variability and extreme event statistics are simulated by higher spatial and temporal resolution models” </a:t>
            </a:r>
            <a:br>
              <a:rPr lang="en-US" dirty="0"/>
            </a:br>
            <a:r>
              <a:rPr lang="en-US" dirty="0"/>
              <a:t>									~ </a:t>
            </a:r>
            <a:r>
              <a:rPr lang="en-GB" dirty="0"/>
              <a:t>Fowler et al., 2007</a:t>
            </a:r>
          </a:p>
          <a:p>
            <a:pPr marL="0" indent="0">
              <a:buNone/>
            </a:pPr>
            <a:endParaRPr lang="en-GB" sz="1100" dirty="0"/>
          </a:p>
          <a:p>
            <a:r>
              <a:rPr lang="en-GB" dirty="0"/>
              <a:t>How do we explain the </a:t>
            </a:r>
            <a:r>
              <a:rPr lang="en-GB" b="1" dirty="0"/>
              <a:t>complex</a:t>
            </a:r>
            <a:r>
              <a:rPr lang="en-GB" dirty="0"/>
              <a:t> natural world?</a:t>
            </a:r>
          </a:p>
          <a:p>
            <a:pPr lvl="1"/>
            <a:r>
              <a:rPr lang="en-GB" dirty="0"/>
              <a:t>Macroecology has largely focussed on Air Temperature and Precipitation Data</a:t>
            </a:r>
          </a:p>
          <a:p>
            <a:pPr lvl="1"/>
            <a:r>
              <a:rPr lang="en-GB" dirty="0"/>
              <a:t>This neglects the vast information contained within other climate parameters such as the </a:t>
            </a:r>
            <a:r>
              <a:rPr lang="en-GB" b="1" dirty="0">
                <a:hlinkClick r:id="rId2"/>
              </a:rPr>
              <a:t>Essential Climate Variables</a:t>
            </a:r>
            <a:r>
              <a:rPr lang="en-GB" dirty="0"/>
              <a:t> (ECVs)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B90B8-E15C-4FC5-B63F-628D8DF4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D9812-29AF-4660-A806-A79BF066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2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D132-F68C-493A-9BBA-9C55F889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2000" indent="-432000" defTabSz="914400" fontAlgn="base">
              <a:lnSpc>
                <a:spcPct val="107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/>
              <a:t>Contemporary Data - Accuracy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AE8F-3F14-4326-8F76-054EFBD7B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F224-CE5D-4510-B85F-EECB1F45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F5663-3E83-4E1D-BD92-2E4928D4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3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44A2A-C45B-475A-AE71-62362FB0E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6" y="1145264"/>
            <a:ext cx="7347962" cy="4936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00FEDA-EF40-4988-BFFE-04E025FF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55" y="2096655"/>
            <a:ext cx="4497229" cy="23304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89B7470-0EC0-460A-8CE9-34B7AEEC6DF7}"/>
              </a:ext>
            </a:extLst>
          </p:cNvPr>
          <p:cNvSpPr/>
          <p:nvPr/>
        </p:nvSpPr>
        <p:spPr>
          <a:xfrm>
            <a:off x="7478255" y="4515088"/>
            <a:ext cx="440024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DE" sz="2100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sz="2100" b="1" dirty="0">
                <a:solidFill>
                  <a:schemeClr val="bg1"/>
                </a:solidFill>
                <a:sym typeface="Wingdings" panose="05000000000000000000" pitchFamily="2" charset="2"/>
              </a:rPr>
              <a:t>There are large areas of low data reliability in our gridded-observation data sets</a:t>
            </a:r>
            <a:endParaRPr lang="en-GB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5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D132-F68C-493A-9BBA-9C55F889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2000" lvl="0" indent="-432000" defTabSz="914400" fontAlgn="base">
              <a:lnSpc>
                <a:spcPct val="107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Contemporary Data – Temporal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AE8F-3F14-4326-8F76-054EFBD7B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GB" sz="600" b="1" dirty="0">
              <a:solidFill>
                <a:prstClr val="black"/>
              </a:solidFill>
            </a:endParaRPr>
          </a:p>
          <a:p>
            <a:pPr>
              <a:buClr>
                <a:srgbClr val="1E5155">
                  <a:lumMod val="40000"/>
                  <a:lumOff val="60000"/>
                </a:srgbClr>
              </a:buClr>
            </a:pP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“climate models consistently project increases in the year-to-year variance of precipitation”</a:t>
            </a:r>
            <a:b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</a:b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														~ </a:t>
            </a:r>
            <a:r>
              <a:rPr lang="en-GB" dirty="0" err="1"/>
              <a:t>Rudgers</a:t>
            </a:r>
            <a:r>
              <a:rPr lang="en-GB" dirty="0"/>
              <a:t> et al., 2018</a:t>
            </a:r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lv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dirty="0"/>
              <a:t>“Failing to account for temporal variability also hinders quantification of exposure to extreme conditions”</a:t>
            </a:r>
            <a:br>
              <a:rPr lang="en-US" dirty="0"/>
            </a:br>
            <a:r>
              <a:rPr lang="en-US" dirty="0"/>
              <a:t>														~ </a:t>
            </a:r>
            <a:r>
              <a:rPr lang="en-GB" dirty="0"/>
              <a:t>Maclean,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F224-CE5D-4510-B85F-EECB1F45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F5663-3E83-4E1D-BD92-2E4928D4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4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B7470-0EC0-460A-8CE9-34B7AEEC6DF7}"/>
              </a:ext>
            </a:extLst>
          </p:cNvPr>
          <p:cNvSpPr/>
          <p:nvPr/>
        </p:nvSpPr>
        <p:spPr>
          <a:xfrm>
            <a:off x="55281" y="2205382"/>
            <a:ext cx="1963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DE" sz="2000" b="1" dirty="0">
                <a:solidFill>
                  <a:schemeClr val="bg1"/>
                </a:solidFill>
                <a:sym typeface="Wingdings" panose="05000000000000000000" pitchFamily="2" charset="2"/>
              </a:rPr>
              <a:t>Biologically relevant gaps:</a:t>
            </a:r>
            <a:endParaRPr lang="en-GB" sz="2000" b="1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851008" y="2309673"/>
            <a:ext cx="4020534" cy="2672901"/>
            <a:chOff x="1851008" y="2309673"/>
            <a:chExt cx="4020534" cy="2672901"/>
          </a:xfrm>
        </p:grpSpPr>
        <p:grpSp>
          <p:nvGrpSpPr>
            <p:cNvPr id="17" name="Group 16"/>
            <p:cNvGrpSpPr/>
            <p:nvPr/>
          </p:nvGrpSpPr>
          <p:grpSpPr>
            <a:xfrm>
              <a:off x="1851008" y="2309673"/>
              <a:ext cx="4020534" cy="2672901"/>
              <a:chOff x="1526240" y="828883"/>
              <a:chExt cx="8124386" cy="5401192"/>
            </a:xfrm>
          </p:grpSpPr>
          <p:pic>
            <p:nvPicPr>
              <p:cNvPr id="20" name="Picture 19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62D93FF5-4C17-1F42-AF45-3B03082E4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6240" y="828883"/>
                <a:ext cx="8124386" cy="5401192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A9F8AE8-3330-9C40-9DFB-E8B33C8BE93A}"/>
                  </a:ext>
                </a:extLst>
              </p:cNvPr>
              <p:cNvSpPr/>
              <p:nvPr/>
            </p:nvSpPr>
            <p:spPr>
              <a:xfrm>
                <a:off x="2760888" y="2422643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746BDA0-7DE3-0E48-A202-7963F77D03A2}"/>
                  </a:ext>
                </a:extLst>
              </p:cNvPr>
              <p:cNvSpPr/>
              <p:nvPr/>
            </p:nvSpPr>
            <p:spPr>
              <a:xfrm>
                <a:off x="3438759" y="2036817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A768B37-96BA-B84A-A887-0644C0A3A415}"/>
                  </a:ext>
                </a:extLst>
              </p:cNvPr>
              <p:cNvSpPr/>
              <p:nvPr/>
            </p:nvSpPr>
            <p:spPr>
              <a:xfrm>
                <a:off x="4045808" y="3329377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E9755D1-C1A7-9A41-B102-0A6725CB9B74}"/>
                  </a:ext>
                </a:extLst>
              </p:cNvPr>
              <p:cNvSpPr/>
              <p:nvPr/>
            </p:nvSpPr>
            <p:spPr>
              <a:xfrm>
                <a:off x="5467971" y="2925502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7DADC3A-0FFE-C040-BB82-7276DA98B972}"/>
                  </a:ext>
                </a:extLst>
              </p:cNvPr>
              <p:cNvSpPr/>
              <p:nvPr/>
            </p:nvSpPr>
            <p:spPr>
              <a:xfrm>
                <a:off x="6205047" y="2925502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B2D5924-8506-A241-B4F0-8C8ED778749D}"/>
                  </a:ext>
                </a:extLst>
              </p:cNvPr>
              <p:cNvSpPr/>
              <p:nvPr/>
            </p:nvSpPr>
            <p:spPr>
              <a:xfrm>
                <a:off x="7921720" y="2952726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7230411-0F3B-E84E-98E3-600CBC813DE4}"/>
                  </a:ext>
                </a:extLst>
              </p:cNvPr>
              <p:cNvSpPr/>
              <p:nvPr/>
            </p:nvSpPr>
            <p:spPr>
              <a:xfrm>
                <a:off x="8697095" y="2598551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9E7BEB0-F1AF-1F40-A6EA-D2AA3A884CEA}"/>
                  </a:ext>
                </a:extLst>
              </p:cNvPr>
              <p:cNvSpPr/>
              <p:nvPr/>
            </p:nvSpPr>
            <p:spPr>
              <a:xfrm>
                <a:off x="4804399" y="3359919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C469831-6F69-8E4C-A09C-BA1874C9ADC6}"/>
                  </a:ext>
                </a:extLst>
              </p:cNvPr>
              <p:cNvCxnSpPr>
                <a:stCxn id="21" idx="0"/>
                <a:endCxn id="24" idx="2"/>
              </p:cNvCxnSpPr>
              <p:nvPr/>
            </p:nvCxnSpPr>
            <p:spPr>
              <a:xfrm flipV="1">
                <a:off x="2890634" y="2175057"/>
                <a:ext cx="548125" cy="24758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0C4009D-9D69-E749-8D37-B1CAF9AD8A9D}"/>
                  </a:ext>
                </a:extLst>
              </p:cNvPr>
              <p:cNvCxnSpPr>
                <a:cxnSpLocks/>
                <a:stCxn id="25" idx="0"/>
                <a:endCxn id="24" idx="5"/>
              </p:cNvCxnSpPr>
              <p:nvPr/>
            </p:nvCxnSpPr>
            <p:spPr>
              <a:xfrm flipH="1" flipV="1">
                <a:off x="3660249" y="2272807"/>
                <a:ext cx="515305" cy="105657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76C287B-E989-534E-9CE8-978A3F62F1E4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 flipV="1">
                <a:off x="4258510" y="3400409"/>
                <a:ext cx="583891" cy="5872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CFF313B-04BC-924B-8E10-DE0A1B2F34F0}"/>
                  </a:ext>
                </a:extLst>
              </p:cNvPr>
              <p:cNvCxnSpPr>
                <a:cxnSpLocks/>
                <a:endCxn id="30" idx="7"/>
              </p:cNvCxnSpPr>
              <p:nvPr/>
            </p:nvCxnSpPr>
            <p:spPr>
              <a:xfrm flipH="1">
                <a:off x="5025889" y="3060658"/>
                <a:ext cx="562544" cy="339751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B5C2FFD-38C1-AC44-A668-1EAC6C043C00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 flipH="1" flipV="1">
                <a:off x="5663513" y="3062262"/>
                <a:ext cx="801026" cy="148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E40ADFE-1A9E-7845-B7E4-30503D70E9FB}"/>
                  </a:ext>
                </a:extLst>
              </p:cNvPr>
              <p:cNvSpPr/>
              <p:nvPr/>
            </p:nvSpPr>
            <p:spPr>
              <a:xfrm>
                <a:off x="6669686" y="1839476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9ED491A-08A5-8649-9DCE-140CD4B4556A}"/>
                  </a:ext>
                </a:extLst>
              </p:cNvPr>
              <p:cNvCxnSpPr>
                <a:cxnSpLocks/>
                <a:stCxn id="36" idx="3"/>
              </p:cNvCxnSpPr>
              <p:nvPr/>
            </p:nvCxnSpPr>
            <p:spPr>
              <a:xfrm flipH="1">
                <a:off x="6357136" y="2075466"/>
                <a:ext cx="350552" cy="968113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D7BCFA1-A9A0-CD41-AC2E-747DE812228E}"/>
                  </a:ext>
                </a:extLst>
              </p:cNvPr>
              <p:cNvSpPr/>
              <p:nvPr/>
            </p:nvSpPr>
            <p:spPr>
              <a:xfrm>
                <a:off x="7383612" y="1970933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3BD017A-016D-7342-A9FB-92AB6C0EC0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19627" y="2068349"/>
                <a:ext cx="801026" cy="148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5BB5F11-CA9F-2F47-9296-A492EDB6EAD8}"/>
                  </a:ext>
                </a:extLst>
              </p:cNvPr>
              <p:cNvCxnSpPr>
                <a:cxnSpLocks/>
                <a:stCxn id="38" idx="5"/>
              </p:cNvCxnSpPr>
              <p:nvPr/>
            </p:nvCxnSpPr>
            <p:spPr>
              <a:xfrm>
                <a:off x="7605102" y="2206923"/>
                <a:ext cx="499338" cy="913753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4344EAA-DA70-5E42-9985-63A36943444A}"/>
                  </a:ext>
                </a:extLst>
              </p:cNvPr>
              <p:cNvCxnSpPr>
                <a:cxnSpLocks/>
                <a:stCxn id="29" idx="3"/>
              </p:cNvCxnSpPr>
              <p:nvPr/>
            </p:nvCxnSpPr>
            <p:spPr>
              <a:xfrm flipH="1">
                <a:off x="8038121" y="2834541"/>
                <a:ext cx="696976" cy="24963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9140C68-B065-B648-A412-0C507F937EF9}"/>
                  </a:ext>
                </a:extLst>
              </p:cNvPr>
              <p:cNvSpPr/>
              <p:nvPr/>
            </p:nvSpPr>
            <p:spPr>
              <a:xfrm>
                <a:off x="9289750" y="2471036"/>
                <a:ext cx="259492" cy="2764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EFD8247-C9A1-8044-A78E-0199298305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6841" y="2524948"/>
                <a:ext cx="696976" cy="24963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F4A005F-7F70-AE4B-8795-09750D7956E5}"/>
                  </a:ext>
                </a:extLst>
              </p:cNvPr>
              <p:cNvSpPr/>
              <p:nvPr/>
            </p:nvSpPr>
            <p:spPr>
              <a:xfrm>
                <a:off x="2430684" y="1864325"/>
                <a:ext cx="6940581" cy="1766381"/>
              </a:xfrm>
              <a:prstGeom prst="rect">
                <a:avLst/>
              </a:prstGeom>
              <a:solidFill>
                <a:srgbClr val="C00000">
                  <a:alpha val="17647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604657" y="4342485"/>
              <a:ext cx="11286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DE" sz="800" dirty="0">
                  <a:solidFill>
                    <a:schemeClr val="bg1"/>
                  </a:solidFill>
                </a:rPr>
                <a:t>© </a:t>
              </a:r>
              <a:r>
                <a:rPr lang="en-US" sz="800" dirty="0">
                  <a:solidFill>
                    <a:schemeClr val="bg1"/>
                  </a:solidFill>
                </a:rPr>
                <a:t>Connor Bernard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791329" y="2178125"/>
            <a:ext cx="4018952" cy="2795645"/>
            <a:chOff x="7791329" y="2178125"/>
            <a:chExt cx="4018952" cy="2795645"/>
          </a:xfrm>
        </p:grpSpPr>
        <p:grpSp>
          <p:nvGrpSpPr>
            <p:cNvPr id="46" name="Group 45"/>
            <p:cNvGrpSpPr/>
            <p:nvPr/>
          </p:nvGrpSpPr>
          <p:grpSpPr>
            <a:xfrm>
              <a:off x="7791329" y="2178125"/>
              <a:ext cx="4018952" cy="2795645"/>
              <a:chOff x="6714308" y="2131492"/>
              <a:chExt cx="4653345" cy="323693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714308" y="2131492"/>
                <a:ext cx="4653345" cy="3236938"/>
                <a:chOff x="1526240" y="578628"/>
                <a:chExt cx="8124385" cy="5651447"/>
              </a:xfrm>
            </p:grpSpPr>
            <p:pic>
              <p:nvPicPr>
                <p:cNvPr id="50" name="Picture 49" descr="A close up of a map&#10;&#10;Description automatically generated">
                  <a:extLst>
                    <a:ext uri="{FF2B5EF4-FFF2-40B4-BE49-F238E27FC236}">
                      <a16:creationId xmlns:a16="http://schemas.microsoft.com/office/drawing/2014/main" id="{62D93FF5-4C17-1F42-AF45-3B03082E4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26240" y="828882"/>
                  <a:ext cx="8124385" cy="5401193"/>
                </a:xfrm>
                <a:prstGeom prst="rect">
                  <a:avLst/>
                </a:prstGeom>
              </p:spPr>
            </p:pic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77259D-83AB-2C4F-ADEB-92B2AB0562FF}"/>
                    </a:ext>
                  </a:extLst>
                </p:cNvPr>
                <p:cNvSpPr/>
                <p:nvPr/>
              </p:nvSpPr>
              <p:spPr>
                <a:xfrm>
                  <a:off x="3373394" y="1149178"/>
                  <a:ext cx="799069" cy="4232190"/>
                </a:xfrm>
                <a:prstGeom prst="rect">
                  <a:avLst/>
                </a:prstGeom>
                <a:solidFill>
                  <a:srgbClr val="C0000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BB22422-E90D-4A4D-AF6D-1FDADD1FD674}"/>
                    </a:ext>
                  </a:extLst>
                </p:cNvPr>
                <p:cNvSpPr/>
                <p:nvPr/>
              </p:nvSpPr>
              <p:spPr>
                <a:xfrm>
                  <a:off x="4518456" y="1149178"/>
                  <a:ext cx="702094" cy="4232190"/>
                </a:xfrm>
                <a:prstGeom prst="rect">
                  <a:avLst/>
                </a:prstGeom>
                <a:solidFill>
                  <a:srgbClr val="C0000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7095E23-3243-1948-B766-62D2652FC0B8}"/>
                    </a:ext>
                  </a:extLst>
                </p:cNvPr>
                <p:cNvSpPr/>
                <p:nvPr/>
              </p:nvSpPr>
              <p:spPr>
                <a:xfrm>
                  <a:off x="5520289" y="1149178"/>
                  <a:ext cx="256673" cy="4232190"/>
                </a:xfrm>
                <a:prstGeom prst="rect">
                  <a:avLst/>
                </a:prstGeom>
                <a:solidFill>
                  <a:srgbClr val="C0000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01D3242-0692-2A44-93B6-97BBFBCB4CCC}"/>
                    </a:ext>
                  </a:extLst>
                </p:cNvPr>
                <p:cNvSpPr txBox="1"/>
                <p:nvPr/>
              </p:nvSpPr>
              <p:spPr>
                <a:xfrm>
                  <a:off x="4393970" y="578630"/>
                  <a:ext cx="1077542" cy="6221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Rapid </a:t>
                  </a:r>
                </a:p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Growth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50A89A3-F2E5-7B4B-A5C2-1F0B9ECE669B}"/>
                    </a:ext>
                  </a:extLst>
                </p:cNvPr>
                <p:cNvSpPr txBox="1"/>
                <p:nvPr/>
              </p:nvSpPr>
              <p:spPr>
                <a:xfrm>
                  <a:off x="5380877" y="578628"/>
                  <a:ext cx="1192328" cy="6221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Rapid </a:t>
                  </a:r>
                </a:p>
                <a:p>
                  <a:r>
                    <a:rPr lang="en-US" sz="700" b="1" dirty="0">
                      <a:solidFill>
                        <a:srgbClr val="C00000"/>
                      </a:solidFill>
                    </a:rPr>
                    <a:t>Decline</a:t>
                  </a: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1D3242-0692-2A44-93B6-97BBFBCB4CCC}"/>
                  </a:ext>
                </a:extLst>
              </p:cNvPr>
              <p:cNvSpPr txBox="1"/>
              <p:nvPr/>
            </p:nvSpPr>
            <p:spPr>
              <a:xfrm>
                <a:off x="7717688" y="2193857"/>
                <a:ext cx="639150" cy="231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700" b="1" dirty="0">
                    <a:solidFill>
                      <a:srgbClr val="C00000"/>
                    </a:solidFill>
                  </a:rPr>
                  <a:t>Neutral</a:t>
                </a:r>
                <a:endParaRPr lang="en-US" sz="1050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0548231" y="4342485"/>
              <a:ext cx="11103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DE" sz="800" dirty="0">
                  <a:solidFill>
                    <a:schemeClr val="bg1"/>
                  </a:solidFill>
                </a:rPr>
                <a:t>© </a:t>
              </a:r>
              <a:r>
                <a:rPr lang="en-US" sz="800" dirty="0">
                  <a:solidFill>
                    <a:schemeClr val="bg1"/>
                  </a:solidFill>
                </a:rPr>
                <a:t>Connor Bernard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089B7470-0EC0-460A-8CE9-34B7AEEC6DF7}"/>
              </a:ext>
            </a:extLst>
          </p:cNvPr>
          <p:cNvSpPr/>
          <p:nvPr/>
        </p:nvSpPr>
        <p:spPr>
          <a:xfrm>
            <a:off x="5823321" y="2199560"/>
            <a:ext cx="2113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DE" sz="2000" b="1" dirty="0">
                <a:solidFill>
                  <a:schemeClr val="bg1"/>
                </a:solidFill>
                <a:sym typeface="Wingdings" panose="05000000000000000000" pitchFamily="2" charset="2"/>
              </a:rPr>
              <a:t>Extreme Events:</a:t>
            </a:r>
            <a:endParaRPr lang="en-GB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1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D132-F68C-493A-9BBA-9C55F889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2000" lvl="0" indent="-432000" defTabSz="914400" fontAlgn="base">
              <a:lnSpc>
                <a:spcPct val="107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Contemporary Data – Climate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AE8F-3F14-4326-8F76-054EFBD7B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3848"/>
            <a:ext cx="12192000" cy="5204552"/>
          </a:xfrm>
        </p:spPr>
        <p:txBody>
          <a:bodyPr/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  <a:buNone/>
            </a:pPr>
            <a:r>
              <a:rPr lang="en-GB" sz="6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F224-CE5D-4510-B85F-EECB1F45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F5663-3E83-4E1D-BD92-2E4928D4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16662-D2CB-4571-94CA-F608A65962EA}"/>
              </a:ext>
            </a:extLst>
          </p:cNvPr>
          <p:cNvSpPr txBox="1"/>
          <p:nvPr/>
        </p:nvSpPr>
        <p:spPr>
          <a:xfrm>
            <a:off x="-1" y="1043848"/>
            <a:ext cx="60960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ECVs offered by </a:t>
            </a:r>
            <a:r>
              <a:rPr lang="en-GB" sz="2000" b="1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legacy data sets</a:t>
            </a:r>
            <a:r>
              <a:rPr lang="en-GB" sz="2000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e.g.: </a:t>
            </a:r>
            <a:r>
              <a:rPr lang="en-GB" sz="2000" dirty="0" err="1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WorldClim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~26 variables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Mostly raw data and derivatives of: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Air Temperature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Precipitation</a:t>
            </a: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Data is rarely available at higher resolutions than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monthly intervals</a:t>
            </a:r>
          </a:p>
          <a:p>
            <a:pPr lvl="1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2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Much of this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data is interpolated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Problematic with certain ECVs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Interpolation methods usually not made publicly available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68F03-B02F-49DE-9CE5-36C6D3912257}"/>
              </a:ext>
            </a:extLst>
          </p:cNvPr>
          <p:cNvSpPr txBox="1"/>
          <p:nvPr/>
        </p:nvSpPr>
        <p:spPr>
          <a:xfrm>
            <a:off x="6095999" y="1043848"/>
            <a:ext cx="60960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6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ECVs offered by </a:t>
            </a:r>
            <a:r>
              <a:rPr lang="en-GB" sz="2000" b="1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climate reanalyses</a:t>
            </a:r>
            <a:r>
              <a:rPr lang="en-GB" sz="2000" u="sng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e.g.: ERA5(-Land):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~83 variables</a:t>
            </a: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Covering all ECVs indexing important components of ecosystems such as: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Atmosphere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</a:rPr>
              <a:t>Soil properties</a:t>
            </a:r>
            <a:endParaRPr lang="en-GB" sz="20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Data is available at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hourly intervals</a:t>
            </a:r>
          </a:p>
          <a:p>
            <a:pPr lvl="1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GB" sz="1200" dirty="0">
              <a:solidFill>
                <a:prstClr val="black">
                  <a:lumMod val="95000"/>
                  <a:lumOff val="5000"/>
                </a:prstClr>
              </a:solidFill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Data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 is </a:t>
            </a:r>
            <a:r>
              <a:rPr lang="en-GB" sz="2000" b="1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derived from dynamic models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: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Good fit to nature due to data assimilation practices</a:t>
            </a:r>
          </a:p>
          <a:p>
            <a:pPr marL="1257300" lvl="2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ea typeface="+mj-ea"/>
                <a:cs typeface="+mj-cs"/>
              </a:rPr>
              <a:t>Models are fully disclosed</a:t>
            </a:r>
          </a:p>
        </p:txBody>
      </p:sp>
      <p:sp useBgFill="1">
        <p:nvSpPr>
          <p:cNvPr id="10" name="TextBox 9"/>
          <p:cNvSpPr txBox="1"/>
          <p:nvPr/>
        </p:nvSpPr>
        <p:spPr>
          <a:xfrm>
            <a:off x="104502" y="4156226"/>
            <a:ext cx="11948951" cy="1969770"/>
          </a:xfrm>
          <a:prstGeom prst="rect">
            <a:avLst/>
          </a:prstGeom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endParaRPr lang="en-DE" sz="1200" dirty="0"/>
          </a:p>
          <a:p>
            <a:pPr algn="ctr"/>
            <a:endParaRPr lang="en-DE" sz="3200" dirty="0"/>
          </a:p>
          <a:p>
            <a:pPr algn="ctr"/>
            <a:r>
              <a:rPr lang="en-DE" sz="3200" dirty="0"/>
              <a:t>KrigR makes Climate Reanalyses available to you in R!</a:t>
            </a:r>
          </a:p>
          <a:p>
            <a:pPr algn="ctr"/>
            <a:endParaRPr lang="en-DE" sz="3200" dirty="0">
              <a:solidFill>
                <a:schemeClr val="bg1"/>
              </a:solidFill>
            </a:endParaRPr>
          </a:p>
          <a:p>
            <a:pPr algn="ctr"/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34176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Obtaining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GB" sz="5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DE" sz="1900" b="1" dirty="0">
                <a:solidFill>
                  <a:schemeClr val="bg1"/>
                </a:solidFill>
              </a:rPr>
              <a:t>Download Prerequisits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CDS account &amp; API key (generated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>
                <a:solidFill>
                  <a:schemeClr val="bg1"/>
                </a:solidFill>
                <a:hlinkClick r:id="rId2"/>
              </a:rPr>
              <a:t>here</a:t>
            </a:r>
            <a:r>
              <a:rPr lang="en-DE" sz="1900" dirty="0">
                <a:solidFill>
                  <a:schemeClr val="bg1"/>
                </a:solidFill>
              </a:rPr>
              <a:t>)</a:t>
            </a:r>
          </a:p>
          <a:p>
            <a:pPr>
              <a:buNone/>
            </a:pPr>
            <a:endParaRPr lang="en-GB" sz="1100" kern="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DE" sz="1900" b="1" dirty="0">
                <a:solidFill>
                  <a:schemeClr val="bg1"/>
                </a:solidFill>
              </a:rPr>
              <a:t>ecmwfr package: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Very unintuitive download specification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No processing of data</a:t>
            </a:r>
          </a:p>
          <a:p>
            <a:pPr>
              <a:buNone/>
            </a:pPr>
            <a:endParaRPr lang="en-DE" sz="11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DE" sz="1900" b="1" dirty="0">
                <a:solidFill>
                  <a:schemeClr val="bg1"/>
                </a:solidFill>
              </a:rPr>
              <a:t>KrigR package: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Wrapper functions for ecmwfr package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More intuitive specification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Masking according to shapefiles</a:t>
            </a:r>
          </a:p>
          <a:p>
            <a:pPr>
              <a:buFontTx/>
              <a:buChar char="-"/>
            </a:pPr>
            <a:r>
              <a:rPr lang="en-DE" sz="1900" dirty="0">
                <a:solidFill>
                  <a:schemeClr val="bg1"/>
                </a:solidFill>
              </a:rPr>
              <a:t>Aggregation </a:t>
            </a:r>
            <a:r>
              <a:rPr lang="en-GB" sz="1900" dirty="0">
                <a:solidFill>
                  <a:schemeClr val="bg1"/>
                </a:solidFill>
              </a:rPr>
              <a:t>to</a:t>
            </a:r>
            <a:r>
              <a:rPr lang="en-DE" sz="1900" dirty="0">
                <a:solidFill>
                  <a:schemeClr val="bg1"/>
                </a:solidFill>
              </a:rPr>
              <a:t> desired temporal resolutions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6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93EDD2-C6EF-4DD3-820B-8F17E06103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70" y="1126330"/>
            <a:ext cx="2670933" cy="5047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BE52F-E997-420B-9E72-976E1914A0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06" y="1126329"/>
            <a:ext cx="2529706" cy="5047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2EDDA0-EF39-4F2E-A559-DA8BC1916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87" y="1725492"/>
            <a:ext cx="6024392" cy="38164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E09938-9D19-4BB0-A0CA-1BF0143DC5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50"/>
          <a:stretch/>
        </p:blipFill>
        <p:spPr>
          <a:xfrm>
            <a:off x="6642597" y="1844824"/>
            <a:ext cx="5257459" cy="21853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5285B1-4A03-4FB8-A58D-56D18370A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783" y="4149080"/>
            <a:ext cx="6013274" cy="1063887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2758F39B-D72A-40DF-A9A6-B7C869332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67" y="1484987"/>
            <a:ext cx="6396181" cy="429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B23570A-23B9-4E81-93E4-41F7D57035EB}"/>
              </a:ext>
            </a:extLst>
          </p:cNvPr>
          <p:cNvGrpSpPr/>
          <p:nvPr/>
        </p:nvGrpSpPr>
        <p:grpSpPr>
          <a:xfrm>
            <a:off x="5248982" y="1762539"/>
            <a:ext cx="6835394" cy="3654351"/>
            <a:chOff x="473588" y="2599940"/>
            <a:chExt cx="7764615" cy="4151133"/>
          </a:xfrm>
        </p:grpSpPr>
        <p:pic>
          <p:nvPicPr>
            <p:cNvPr id="19" name="Picture 18" descr="A picture containing sitting, computer, traffic&#10;&#10;Description automatically generated">
              <a:extLst>
                <a:ext uri="{FF2B5EF4-FFF2-40B4-BE49-F238E27FC236}">
                  <a16:creationId xmlns:a16="http://schemas.microsoft.com/office/drawing/2014/main" id="{0A76C554-0938-40AD-A54B-B045479AC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588" y="2601246"/>
              <a:ext cx="2946400" cy="26289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BF12ACE-441D-49ED-BD3A-30CE699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8803" y="2599940"/>
              <a:ext cx="2819400" cy="2616200"/>
            </a:xfrm>
            <a:prstGeom prst="rect">
              <a:avLst/>
            </a:prstGeom>
          </p:spPr>
        </p:pic>
        <p:pic>
          <p:nvPicPr>
            <p:cNvPr id="21" name="Picture 20" descr="A close up of a map&#10;&#10;Description automatically generated">
              <a:extLst>
                <a:ext uri="{FF2B5EF4-FFF2-40B4-BE49-F238E27FC236}">
                  <a16:creationId xmlns:a16="http://schemas.microsoft.com/office/drawing/2014/main" id="{7CFF2880-157A-4607-9220-D27081BC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4894324"/>
              <a:ext cx="7129002" cy="18567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Downscaling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endParaRPr lang="en-GB" sz="8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DE" b="1" dirty="0"/>
              <a:t>Kriging</a:t>
            </a:r>
          </a:p>
          <a:p>
            <a:pPr>
              <a:buFontTx/>
              <a:buChar char="-"/>
            </a:pPr>
            <a:r>
              <a:rPr lang="en-DE" dirty="0"/>
              <a:t>Geostatistical downscaling method</a:t>
            </a:r>
          </a:p>
          <a:p>
            <a:pPr>
              <a:buFontTx/>
              <a:buChar char="-"/>
            </a:pPr>
            <a:r>
              <a:rPr lang="en-DE" dirty="0"/>
              <a:t>Covariates at training &amp; target resolution</a:t>
            </a:r>
          </a:p>
          <a:p>
            <a:pPr>
              <a:buNone/>
            </a:pPr>
            <a:endParaRPr lang="en-GB" sz="1200" kern="0" dirty="0"/>
          </a:p>
          <a:p>
            <a:pPr>
              <a:buNone/>
            </a:pPr>
            <a:r>
              <a:rPr lang="en-DE" b="1" dirty="0"/>
              <a:t>automap package:</a:t>
            </a:r>
          </a:p>
          <a:p>
            <a:pPr>
              <a:buFontTx/>
              <a:buChar char="-"/>
            </a:pPr>
            <a:r>
              <a:rPr lang="en-DE" dirty="0"/>
              <a:t>Kriging functionality in R</a:t>
            </a:r>
          </a:p>
          <a:p>
            <a:pPr>
              <a:buNone/>
            </a:pPr>
            <a:endParaRPr lang="en-DE" sz="1200" dirty="0"/>
          </a:p>
          <a:p>
            <a:pPr>
              <a:buNone/>
            </a:pPr>
            <a:r>
              <a:rPr lang="en-DE" b="1" dirty="0"/>
              <a:t>KrigR package:</a:t>
            </a:r>
          </a:p>
          <a:p>
            <a:pPr>
              <a:buFontTx/>
              <a:buChar char="-"/>
            </a:pPr>
            <a:r>
              <a:rPr lang="en-DE" dirty="0"/>
              <a:t>Covariates (USGS GMTED 2010 DEM):</a:t>
            </a:r>
          </a:p>
          <a:p>
            <a:pPr marL="774900" lvl="1" indent="-342900">
              <a:buFontTx/>
              <a:buChar char="-"/>
            </a:pPr>
            <a:r>
              <a:rPr lang="en-US" dirty="0"/>
              <a:t>D</a:t>
            </a:r>
            <a:r>
              <a:rPr lang="en-DE" dirty="0"/>
              <a:t>onwload and pre-processing function</a:t>
            </a:r>
          </a:p>
          <a:p>
            <a:pPr>
              <a:buFontTx/>
              <a:buChar char="-"/>
            </a:pPr>
            <a:r>
              <a:rPr lang="en-DE" dirty="0"/>
              <a:t>Kriging (automap wrapper):</a:t>
            </a:r>
          </a:p>
          <a:p>
            <a:pPr marL="774900" lvl="1" indent="-342900">
              <a:buFontTx/>
              <a:buChar char="-"/>
            </a:pPr>
            <a:r>
              <a:rPr lang="en-DE" dirty="0"/>
              <a:t>Parallel processing of multilayer rasters</a:t>
            </a:r>
          </a:p>
          <a:p>
            <a:pPr marL="774900" lvl="1" indent="-342900">
              <a:buFontTx/>
              <a:buChar char="-"/>
            </a:pPr>
            <a:r>
              <a:rPr lang="en-DE" dirty="0"/>
              <a:t>Added sanity checks before Kriging</a:t>
            </a:r>
            <a:endParaRPr lang="en-GB" dirty="0"/>
          </a:p>
          <a:p>
            <a:pPr marL="774900" lvl="1" indent="-342900">
              <a:buFontTx/>
              <a:buChar char="-"/>
            </a:pPr>
            <a:r>
              <a:rPr lang="en-GB" dirty="0"/>
              <a:t>Exporting of Kriging uncertainty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7</a:t>
            </a:fld>
            <a:endParaRPr lang="en-GB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137819B-8EB9-4FDE-A22D-BCA7ABF4A0C9}"/>
              </a:ext>
            </a:extLst>
          </p:cNvPr>
          <p:cNvSpPr txBox="1">
            <a:spLocks/>
          </p:cNvSpPr>
          <p:nvPr/>
        </p:nvSpPr>
        <p:spPr bwMode="gray">
          <a:xfrm>
            <a:off x="11708980" y="6581497"/>
            <a:ext cx="252000" cy="153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0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B50EFF-98F9-4520-B66B-B59A6A4E73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1" b="38340"/>
          <a:stretch/>
        </p:blipFill>
        <p:spPr>
          <a:xfrm>
            <a:off x="6284525" y="3480548"/>
            <a:ext cx="5424456" cy="16168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412F575-AEFB-431A-9BFE-5EB0015155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9" b="58911"/>
          <a:stretch/>
        </p:blipFill>
        <p:spPr>
          <a:xfrm>
            <a:off x="6284525" y="2407824"/>
            <a:ext cx="5424455" cy="1021176"/>
          </a:xfrm>
          <a:prstGeom prst="rect">
            <a:avLst/>
          </a:prstGeom>
        </p:spPr>
      </p:pic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B85ABE1F-56DF-4DC0-8D42-0FCBADEFB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66" y="1484987"/>
            <a:ext cx="6396181" cy="42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480-86F6-432B-B54B-34A1912A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R-internal Workflow – 3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D832-22A4-48CD-B008-2D8334F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9994"/>
            <a:ext cx="12191999" cy="5204552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bg1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E7B8-11DA-4532-BD6C-40BE0775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KrigR</a:t>
            </a:r>
            <a:r>
              <a:rPr lang="en-US" dirty="0"/>
              <a:t> – Climate Data for your Study using R | Erik Kusch &amp; Richard Davy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8577-7554-4D39-A71A-1CA08EDA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8</a:t>
            </a:fld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69E2159-C861-4A18-8C36-C6FBA641F4DD}"/>
              </a:ext>
            </a:extLst>
          </p:cNvPr>
          <p:cNvCxnSpPr/>
          <p:nvPr/>
        </p:nvCxnSpPr>
        <p:spPr bwMode="auto">
          <a:xfrm>
            <a:off x="297074" y="3223925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4818EBA-EA15-423A-8D8A-FF6B9E6757A9}"/>
              </a:ext>
            </a:extLst>
          </p:cNvPr>
          <p:cNvSpPr/>
          <p:nvPr/>
        </p:nvSpPr>
        <p:spPr>
          <a:xfrm rot="16200000">
            <a:off x="-543771" y="2040893"/>
            <a:ext cx="1894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Climate Data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AD56791-3274-4C74-AC9E-9F2F95175EDC}"/>
              </a:ext>
            </a:extLst>
          </p:cNvPr>
          <p:cNvGrpSpPr/>
          <p:nvPr/>
        </p:nvGrpSpPr>
        <p:grpSpPr>
          <a:xfrm>
            <a:off x="633854" y="1247315"/>
            <a:ext cx="7620338" cy="1894935"/>
            <a:chOff x="633854" y="1247315"/>
            <a:chExt cx="7620338" cy="189493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0B9B87C-3199-49C4-A6FD-58D662AF4EF1}"/>
                </a:ext>
              </a:extLst>
            </p:cNvPr>
            <p:cNvGrpSpPr/>
            <p:nvPr/>
          </p:nvGrpSpPr>
          <p:grpSpPr>
            <a:xfrm>
              <a:off x="5572477" y="1427169"/>
              <a:ext cx="2681715" cy="1281852"/>
              <a:chOff x="611743" y="4689000"/>
              <a:chExt cx="1096189" cy="1073139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9F9E717-B4FD-4D72-928B-1ABC3E4BF900}"/>
                  </a:ext>
                </a:extLst>
              </p:cNvPr>
              <p:cNvSpPr/>
              <p:nvPr/>
            </p:nvSpPr>
            <p:spPr>
              <a:xfrm>
                <a:off x="611743" y="468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16BF9FE-43E6-454D-A4BE-FB8B420C07CB}"/>
                  </a:ext>
                </a:extLst>
              </p:cNvPr>
              <p:cNvSpPr/>
              <p:nvPr/>
            </p:nvSpPr>
            <p:spPr>
              <a:xfrm>
                <a:off x="656743" y="4734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A60C62-52D7-4511-BB8D-0538B7042055}"/>
                  </a:ext>
                </a:extLst>
              </p:cNvPr>
              <p:cNvSpPr/>
              <p:nvPr/>
            </p:nvSpPr>
            <p:spPr>
              <a:xfrm>
                <a:off x="701743" y="4779000"/>
                <a:ext cx="1006189" cy="983139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C7338E-1A8A-4A1F-BC6B-A8B1178CD300}"/>
                  </a:ext>
                </a:extLst>
              </p:cNvPr>
              <p:cNvSpPr txBox="1"/>
              <p:nvPr/>
            </p:nvSpPr>
            <p:spPr>
              <a:xfrm>
                <a:off x="745583" y="4890052"/>
                <a:ext cx="930524" cy="85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DE" sz="2000" dirty="0"/>
                  <a:t>Era5(-Land) Data / Spatial product</a:t>
                </a:r>
                <a:endParaRPr lang="en-GB" sz="2000" dirty="0"/>
              </a:p>
            </p:txBody>
          </p: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E2E291C-B3B6-42D4-911B-2847964AF780}"/>
                </a:ext>
              </a:extLst>
            </p:cNvPr>
            <p:cNvCxnSpPr/>
            <p:nvPr/>
          </p:nvCxnSpPr>
          <p:spPr bwMode="auto">
            <a:xfrm>
              <a:off x="4845571" y="2113721"/>
              <a:ext cx="72576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B246209-158A-406B-9BA4-E019831B1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680"/>
            <a:stretch/>
          </p:blipFill>
          <p:spPr>
            <a:xfrm>
              <a:off x="633854" y="1247315"/>
              <a:ext cx="4478303" cy="1894935"/>
            </a:xfrm>
            <a:prstGeom prst="rect">
              <a:avLst/>
            </a:prstGeom>
          </p:spPr>
        </p:pic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4F2E4BEC-22DD-460F-8D58-EFAD20C09A3B}"/>
              </a:ext>
            </a:extLst>
          </p:cNvPr>
          <p:cNvSpPr/>
          <p:nvPr/>
        </p:nvSpPr>
        <p:spPr>
          <a:xfrm rot="16200000">
            <a:off x="-235511" y="4939530"/>
            <a:ext cx="13348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Kriging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64B5B6-DAD5-4391-B344-62011768A1BB}"/>
              </a:ext>
            </a:extLst>
          </p:cNvPr>
          <p:cNvGrpSpPr/>
          <p:nvPr/>
        </p:nvGrpSpPr>
        <p:grpSpPr>
          <a:xfrm>
            <a:off x="633854" y="2709020"/>
            <a:ext cx="11064022" cy="3341570"/>
            <a:chOff x="633854" y="2709020"/>
            <a:chExt cx="11064022" cy="334157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695038E-B4F5-46C9-8E26-755934A5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11" b="38340"/>
            <a:stretch/>
          </p:blipFill>
          <p:spPr>
            <a:xfrm>
              <a:off x="633854" y="4425996"/>
              <a:ext cx="4478303" cy="1334844"/>
            </a:xfrm>
            <a:prstGeom prst="rect">
              <a:avLst/>
            </a:prstGeom>
          </p:spPr>
        </p:pic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CA30177-5611-4319-B7DA-4354526BA1FF}"/>
                </a:ext>
              </a:extLst>
            </p:cNvPr>
            <p:cNvGrpSpPr/>
            <p:nvPr/>
          </p:nvGrpSpPr>
          <p:grpSpPr>
            <a:xfrm>
              <a:off x="5096966" y="2709020"/>
              <a:ext cx="6600910" cy="3341570"/>
              <a:chOff x="5096966" y="2709020"/>
              <a:chExt cx="6600910" cy="3341570"/>
            </a:xfrm>
          </p:grpSpPr>
          <p:cxnSp>
            <p:nvCxnSpPr>
              <p:cNvPr id="92" name="Elbow Connector 93">
                <a:extLst>
                  <a:ext uri="{FF2B5EF4-FFF2-40B4-BE49-F238E27FC236}">
                    <a16:creationId xmlns:a16="http://schemas.microsoft.com/office/drawing/2014/main" id="{18DB7F0A-4D94-4140-856B-96B5456F9E8C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 bwMode="auto">
              <a:xfrm rot="5400000">
                <a:off x="6392736" y="2869294"/>
                <a:ext cx="514868" cy="3103651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8AF1A52-2AE8-48C9-A18A-5EBBCD44D548}"/>
                  </a:ext>
                </a:extLst>
              </p:cNvPr>
              <p:cNvGrpSpPr/>
              <p:nvPr/>
            </p:nvGrpSpPr>
            <p:grpSpPr>
              <a:xfrm>
                <a:off x="5824243" y="4783808"/>
                <a:ext cx="2650133" cy="1266782"/>
                <a:chOff x="203993" y="4689000"/>
                <a:chExt cx="1083280" cy="1060523"/>
              </a:xfrm>
              <a:solidFill>
                <a:srgbClr val="FFC000"/>
              </a:solidFill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73E69CF-A91E-4A7B-A3B1-D39BBD70F614}"/>
                    </a:ext>
                  </a:extLst>
                </p:cNvPr>
                <p:cNvSpPr/>
                <p:nvPr/>
              </p:nvSpPr>
              <p:spPr>
                <a:xfrm>
                  <a:off x="203993" y="468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502873F7-B2F0-409C-B510-132E678B5DE8}"/>
                    </a:ext>
                  </a:extLst>
                </p:cNvPr>
                <p:cNvSpPr/>
                <p:nvPr/>
              </p:nvSpPr>
              <p:spPr>
                <a:xfrm>
                  <a:off x="248996" y="4734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3EA2E4B-16B9-46CC-A1DB-8EEEE45FE65D}"/>
                    </a:ext>
                  </a:extLst>
                </p:cNvPr>
                <p:cNvSpPr/>
                <p:nvPr/>
              </p:nvSpPr>
              <p:spPr>
                <a:xfrm>
                  <a:off x="293996" y="4779000"/>
                  <a:ext cx="993277" cy="97052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FB9B19-6C8C-46C9-83AB-87AC534FA084}"/>
                    </a:ext>
                  </a:extLst>
                </p:cNvPr>
                <p:cNvSpPr txBox="1"/>
                <p:nvPr/>
              </p:nvSpPr>
              <p:spPr>
                <a:xfrm>
                  <a:off x="337836" y="4918180"/>
                  <a:ext cx="918582" cy="592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DE" sz="2000" dirty="0"/>
                    <a:t>Downscaled Product</a:t>
                  </a:r>
                  <a:endParaRPr lang="en-GB" sz="2000" dirty="0"/>
                </a:p>
              </p:txBody>
            </p:sp>
          </p:grpSp>
          <p:cxnSp>
            <p:nvCxnSpPr>
              <p:cNvPr id="94" name="Elbow Connector 86">
                <a:extLst>
                  <a:ext uri="{FF2B5EF4-FFF2-40B4-BE49-F238E27FC236}">
                    <a16:creationId xmlns:a16="http://schemas.microsoft.com/office/drawing/2014/main" id="{01AF5141-18EA-478F-9769-C09F6B49EFB0}"/>
                  </a:ext>
                </a:extLst>
              </p:cNvPr>
              <p:cNvCxnSpPr>
                <a:cxnSpLocks/>
                <a:stCxn id="86" idx="2"/>
                <a:endCxn id="72" idx="0"/>
              </p:cNvCxnSpPr>
              <p:nvPr/>
            </p:nvCxnSpPr>
            <p:spPr bwMode="auto">
              <a:xfrm rot="5400000">
                <a:off x="6233741" y="2565691"/>
                <a:ext cx="646353" cy="933012"/>
              </a:xfrm>
              <a:prstGeom prst="bentConnector3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87">
                <a:extLst>
                  <a:ext uri="{FF2B5EF4-FFF2-40B4-BE49-F238E27FC236}">
                    <a16:creationId xmlns:a16="http://schemas.microsoft.com/office/drawing/2014/main" id="{A6BE4366-0AFB-48D3-A3D4-023064B5BEC4}"/>
                  </a:ext>
                </a:extLst>
              </p:cNvPr>
              <p:cNvCxnSpPr>
                <a:cxnSpLocks/>
                <a:stCxn id="86" idx="2"/>
                <a:endCxn id="75" idx="0"/>
              </p:cNvCxnSpPr>
              <p:nvPr/>
            </p:nvCxnSpPr>
            <p:spPr bwMode="auto">
              <a:xfrm rot="16200000" flipH="1">
                <a:off x="7259886" y="2472558"/>
                <a:ext cx="646353" cy="1119278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Elbow Connector 90">
                <a:extLst>
                  <a:ext uri="{FF2B5EF4-FFF2-40B4-BE49-F238E27FC236}">
                    <a16:creationId xmlns:a16="http://schemas.microsoft.com/office/drawing/2014/main" id="{8CE045E1-9029-442E-9F88-D1C2A6466D03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 bwMode="auto">
              <a:xfrm rot="5400000">
                <a:off x="5365172" y="3895478"/>
                <a:ext cx="516327" cy="1052740"/>
              </a:xfrm>
              <a:prstGeom prst="bent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7">
                <a:extLst>
                  <a:ext uri="{FF2B5EF4-FFF2-40B4-BE49-F238E27FC236}">
                    <a16:creationId xmlns:a16="http://schemas.microsoft.com/office/drawing/2014/main" id="{556E9667-82DF-484E-A837-6A1C908C4850}"/>
                  </a:ext>
                </a:extLst>
              </p:cNvPr>
              <p:cNvCxnSpPr>
                <a:cxnSpLocks/>
                <a:stCxn id="90" idx="3"/>
                <a:endCxn id="98" idx="1"/>
              </p:cNvCxnSpPr>
              <p:nvPr/>
            </p:nvCxnSpPr>
            <p:spPr bwMode="auto">
              <a:xfrm>
                <a:off x="5112156" y="5093418"/>
                <a:ext cx="712087" cy="270029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F2B5085-4209-43FC-9B5C-A665F3D078CD}"/>
                  </a:ext>
                </a:extLst>
              </p:cNvPr>
              <p:cNvSpPr/>
              <p:nvPr/>
            </p:nvSpPr>
            <p:spPr>
              <a:xfrm>
                <a:off x="9047743" y="4783808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B7ED1F6-1412-4B78-8737-42DC5C1FF1DB}"/>
                  </a:ext>
                </a:extLst>
              </p:cNvPr>
              <p:cNvSpPr/>
              <p:nvPr/>
            </p:nvSpPr>
            <p:spPr>
              <a:xfrm>
                <a:off x="9157838" y="4837560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ECA5B55-8BA8-4D7A-9967-C7AFAF8F98A0}"/>
                  </a:ext>
                </a:extLst>
              </p:cNvPr>
              <p:cNvSpPr/>
              <p:nvPr/>
            </p:nvSpPr>
            <p:spPr>
              <a:xfrm>
                <a:off x="9267926" y="4891312"/>
                <a:ext cx="2429950" cy="11592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2334091-65EE-4E5C-AFD7-DB7FD96D6667}"/>
                  </a:ext>
                </a:extLst>
              </p:cNvPr>
              <p:cNvSpPr txBox="1"/>
              <p:nvPr/>
            </p:nvSpPr>
            <p:spPr>
              <a:xfrm>
                <a:off x="9375176" y="5057561"/>
                <a:ext cx="22472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000" dirty="0"/>
                  <a:t>Downscaling Standard Error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767E7CC-BE71-4CA8-A6F6-51DB155C01DD}"/>
                  </a:ext>
                </a:extLst>
              </p:cNvPr>
              <p:cNvSpPr txBox="1"/>
              <p:nvPr/>
            </p:nvSpPr>
            <p:spPr>
              <a:xfrm>
                <a:off x="8471539" y="5119116"/>
                <a:ext cx="5762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</a:rPr>
                  <a:t>&amp;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54973A9-C8D8-4DBF-B365-13D65ABE4048}"/>
              </a:ext>
            </a:extLst>
          </p:cNvPr>
          <p:cNvSpPr/>
          <p:nvPr/>
        </p:nvSpPr>
        <p:spPr>
          <a:xfrm rot="16200000">
            <a:off x="-151159" y="3616980"/>
            <a:ext cx="1168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400" dirty="0">
                <a:solidFill>
                  <a:schemeClr val="bg1"/>
                </a:solidFill>
                <a:sym typeface="Wingdings" panose="05000000000000000000" pitchFamily="2" charset="2"/>
              </a:rPr>
              <a:t>Covariates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50C99F8-0E71-4253-AC99-C94C9D0CD510}"/>
              </a:ext>
            </a:extLst>
          </p:cNvPr>
          <p:cNvGrpSpPr/>
          <p:nvPr/>
        </p:nvGrpSpPr>
        <p:grpSpPr>
          <a:xfrm>
            <a:off x="633854" y="3343612"/>
            <a:ext cx="8405748" cy="843059"/>
            <a:chOff x="633854" y="3321526"/>
            <a:chExt cx="8405748" cy="84305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78130A1-5CD4-4208-9067-B2D2FB9293FA}"/>
                </a:ext>
              </a:extLst>
            </p:cNvPr>
            <p:cNvGrpSpPr/>
            <p:nvPr/>
          </p:nvGrpSpPr>
          <p:grpSpPr>
            <a:xfrm>
              <a:off x="633854" y="3321526"/>
              <a:ext cx="8405748" cy="843059"/>
              <a:chOff x="633854" y="3321526"/>
              <a:chExt cx="8405748" cy="843059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A696BAB-3CAD-4AB3-B416-0F29D4B46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89" b="58911"/>
              <a:stretch/>
            </p:blipFill>
            <p:spPr>
              <a:xfrm>
                <a:off x="633854" y="3321526"/>
                <a:ext cx="4478303" cy="843059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611369-0AB6-456C-A400-7021D9D1010D}"/>
                  </a:ext>
                </a:extLst>
              </p:cNvPr>
              <p:cNvSpPr txBox="1"/>
              <p:nvPr/>
            </p:nvSpPr>
            <p:spPr>
              <a:xfrm>
                <a:off x="7046606" y="3527835"/>
                <a:ext cx="199940" cy="3247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E" sz="2400" dirty="0">
                    <a:latin typeface="+mn-lt"/>
                  </a:rPr>
                  <a:t>&amp;</a:t>
                </a:r>
                <a:endParaRPr lang="en-US" sz="2400" dirty="0">
                  <a:latin typeface="+mn-lt"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F7AB714-D496-4067-8BE1-4A0530457C3D}"/>
                  </a:ext>
                </a:extLst>
              </p:cNvPr>
              <p:cNvGrpSpPr/>
              <p:nvPr/>
            </p:nvGrpSpPr>
            <p:grpSpPr>
              <a:xfrm>
                <a:off x="736438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DE9E7E0-7EE6-490D-8C05-A6AEF67F3365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8AEE529-1AFA-4D3E-8E08-93D2AFC9F33B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5A17B8C-6DB3-4618-908C-DDE365597CF6}"/>
                    </a:ext>
                  </a:extLst>
                </p:cNvPr>
                <p:cNvSpPr txBox="1"/>
                <p:nvPr/>
              </p:nvSpPr>
              <p:spPr>
                <a:xfrm>
                  <a:off x="668115" y="5067051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</a:t>
                  </a:r>
                  <a:r>
                    <a:rPr lang="en-DE" sz="1200" dirty="0"/>
                    <a:t>Target </a:t>
                  </a:r>
                  <a:r>
                    <a:rPr lang="de-DE" sz="1200" dirty="0"/>
                    <a:t>Resolution)</a:t>
                  </a:r>
                  <a:endParaRPr lang="en-GB" sz="1200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BC708AE-84AE-4156-B873-0999071D3100}"/>
                  </a:ext>
                </a:extLst>
              </p:cNvPr>
              <p:cNvGrpSpPr/>
              <p:nvPr/>
            </p:nvGrpSpPr>
            <p:grpSpPr>
              <a:xfrm>
                <a:off x="5312097" y="3333288"/>
                <a:ext cx="1675215" cy="808311"/>
                <a:chOff x="656743" y="4734000"/>
                <a:chExt cx="1271372" cy="130708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ECB608D-F1C4-49B5-9064-4BC848E2AE42}"/>
                    </a:ext>
                  </a:extLst>
                </p:cNvPr>
                <p:cNvSpPr/>
                <p:nvPr/>
              </p:nvSpPr>
              <p:spPr>
                <a:xfrm>
                  <a:off x="656743" y="4734000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C5FF335-3CD0-4F3A-BC99-AE6230282F25}"/>
                    </a:ext>
                  </a:extLst>
                </p:cNvPr>
                <p:cNvSpPr/>
                <p:nvPr/>
              </p:nvSpPr>
              <p:spPr>
                <a:xfrm>
                  <a:off x="701743" y="4886771"/>
                  <a:ext cx="1181372" cy="1154309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71CC35F-EBF8-4EC7-852B-582C99C1AEA4}"/>
                    </a:ext>
                  </a:extLst>
                </p:cNvPr>
                <p:cNvSpPr txBox="1"/>
                <p:nvPr/>
              </p:nvSpPr>
              <p:spPr>
                <a:xfrm>
                  <a:off x="668115" y="5078266"/>
                  <a:ext cx="1260000" cy="69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de-DE" sz="1200" dirty="0" err="1"/>
                    <a:t>Covariates</a:t>
                  </a:r>
                  <a:r>
                    <a:rPr lang="de-DE" sz="1200" dirty="0"/>
                    <a:t> </a:t>
                  </a:r>
                  <a:endParaRPr lang="en-DE" sz="1200" dirty="0"/>
                </a:p>
                <a:p>
                  <a:pPr algn="ctr">
                    <a:lnSpc>
                      <a:spcPct val="100000"/>
                    </a:lnSpc>
                  </a:pPr>
                  <a:r>
                    <a:rPr lang="de-DE" sz="1200" dirty="0"/>
                    <a:t>(Training Resolution)</a:t>
                  </a:r>
                  <a:endParaRPr lang="en-GB" sz="1200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2A4059C5-F130-4641-B7BF-0FD0D20CE976}"/>
                  </a:ext>
                </a:extLst>
              </p:cNvPr>
              <p:cNvCxnSpPr/>
              <p:nvPr/>
            </p:nvCxnSpPr>
            <p:spPr bwMode="auto">
              <a:xfrm>
                <a:off x="5112157" y="3513299"/>
                <a:ext cx="199940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8DC7561-8969-4A95-A343-F80E4F747D25}"/>
                </a:ext>
              </a:extLst>
            </p:cNvPr>
            <p:cNvSpPr txBox="1"/>
            <p:nvPr/>
          </p:nvSpPr>
          <p:spPr>
            <a:xfrm>
              <a:off x="6928018" y="3516732"/>
              <a:ext cx="432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&amp;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2F231B-45D8-4E18-A304-FC9905000C2C}"/>
              </a:ext>
            </a:extLst>
          </p:cNvPr>
          <p:cNvCxnSpPr/>
          <p:nvPr/>
        </p:nvCxnSpPr>
        <p:spPr bwMode="auto">
          <a:xfrm>
            <a:off x="295229" y="4312760"/>
            <a:ext cx="9347050" cy="0"/>
          </a:xfrm>
          <a:prstGeom prst="line">
            <a:avLst/>
          </a:prstGeom>
          <a:ln w="15875" cap="rnd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0" name="Picture 129" descr="A close up of a map&#10;&#10;Description automatically generated">
            <a:extLst>
              <a:ext uri="{FF2B5EF4-FFF2-40B4-BE49-F238E27FC236}">
                <a16:creationId xmlns:a16="http://schemas.microsoft.com/office/drawing/2014/main" id="{AB3C4062-75D1-4156-A12E-8FC317ED0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20101"/>
          <a:stretch/>
        </p:blipFill>
        <p:spPr>
          <a:xfrm>
            <a:off x="8328144" y="1621902"/>
            <a:ext cx="3791368" cy="4218821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A09A2F0-65F4-4813-B6B1-F1203B31E2DA}"/>
              </a:ext>
            </a:extLst>
          </p:cNvPr>
          <p:cNvGrpSpPr/>
          <p:nvPr/>
        </p:nvGrpSpPr>
        <p:grpSpPr>
          <a:xfrm>
            <a:off x="5343286" y="4178191"/>
            <a:ext cx="3641383" cy="1804996"/>
            <a:chOff x="5562469" y="4431794"/>
            <a:chExt cx="3504673" cy="1737229"/>
          </a:xfrm>
        </p:grpSpPr>
        <p:pic>
          <p:nvPicPr>
            <p:cNvPr id="155" name="Picture 154" descr="A map with text&#10;&#10;Description automatically generated">
              <a:extLst>
                <a:ext uri="{FF2B5EF4-FFF2-40B4-BE49-F238E27FC236}">
                  <a16:creationId xmlns:a16="http://schemas.microsoft.com/office/drawing/2014/main" id="{760C2ECD-4B54-4846-BAEE-EA9ED85BE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2" r="19853"/>
            <a:stretch/>
          </p:blipFill>
          <p:spPr>
            <a:xfrm>
              <a:off x="5562469" y="4432574"/>
              <a:ext cx="1554183" cy="1736449"/>
            </a:xfrm>
            <a:prstGeom prst="rect">
              <a:avLst/>
            </a:prstGeom>
          </p:spPr>
        </p:pic>
        <p:pic>
          <p:nvPicPr>
            <p:cNvPr id="156" name="Picture 155" descr="A close up of a map&#10;&#10;Description automatically generated">
              <a:extLst>
                <a:ext uri="{FF2B5EF4-FFF2-40B4-BE49-F238E27FC236}">
                  <a16:creationId xmlns:a16="http://schemas.microsoft.com/office/drawing/2014/main" id="{C722F40E-8E40-404A-B7CE-A90345F5E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1" r="19714"/>
            <a:stretch/>
          </p:blipFill>
          <p:spPr>
            <a:xfrm>
              <a:off x="7510600" y="4431794"/>
              <a:ext cx="1556542" cy="1732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157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A9B6-C855-407E-988E-FDC58F626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8427"/>
            <a:ext cx="12191999" cy="52045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1EEEE-BA93-4B65-8226-94A6D700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R-internal Workflow – 3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A2F5B-819F-4714-B1A2-3DB80F24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KrigR – Climate Data for your Study using R | Erik Kusch &amp; Richard Davy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C5464-DA8E-4071-977E-992321D8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636F-CB63-44B5-9911-C87807F173EE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87" y="1499249"/>
            <a:ext cx="3683358" cy="4262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623" y="1499249"/>
            <a:ext cx="3657600" cy="427578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94C637E-B2B0-43C3-BFBF-6374F95019EB}"/>
              </a:ext>
            </a:extLst>
          </p:cNvPr>
          <p:cNvGrpSpPr/>
          <p:nvPr/>
        </p:nvGrpSpPr>
        <p:grpSpPr>
          <a:xfrm>
            <a:off x="123015" y="1128599"/>
            <a:ext cx="11930439" cy="2592788"/>
            <a:chOff x="123015" y="1128599"/>
            <a:chExt cx="11930439" cy="25927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95E140-07A1-4E6E-BAA2-70B5AA63AC2A}"/>
                </a:ext>
              </a:extLst>
            </p:cNvPr>
            <p:cNvSpPr txBox="1"/>
            <p:nvPr/>
          </p:nvSpPr>
          <p:spPr>
            <a:xfrm>
              <a:off x="5748993" y="3136612"/>
              <a:ext cx="576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&amp;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12BF06C-0891-4868-9205-4B13E23C6ED4}"/>
                </a:ext>
              </a:extLst>
            </p:cNvPr>
            <p:cNvGrpSpPr/>
            <p:nvPr/>
          </p:nvGrpSpPr>
          <p:grpSpPr>
            <a:xfrm>
              <a:off x="123015" y="1128599"/>
              <a:ext cx="11930439" cy="1003653"/>
              <a:chOff x="123015" y="1128599"/>
              <a:chExt cx="11930439" cy="100365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B13F492-0287-4011-AC81-0C9DFDBE5BE5}"/>
                  </a:ext>
                </a:extLst>
              </p:cNvPr>
              <p:cNvGrpSpPr/>
              <p:nvPr/>
            </p:nvGrpSpPr>
            <p:grpSpPr>
              <a:xfrm>
                <a:off x="10116315" y="1206286"/>
                <a:ext cx="1937139" cy="925966"/>
                <a:chOff x="9047743" y="4783808"/>
                <a:chExt cx="2650133" cy="126678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D95F51E-4B58-4813-94D7-73F3D090B0AA}"/>
                    </a:ext>
                  </a:extLst>
                </p:cNvPr>
                <p:cNvSpPr/>
                <p:nvPr/>
              </p:nvSpPr>
              <p:spPr>
                <a:xfrm>
                  <a:off x="9047743" y="4783808"/>
                  <a:ext cx="2429950" cy="115927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328D970-7BEE-47F5-851B-23CD4B724776}"/>
                    </a:ext>
                  </a:extLst>
                </p:cNvPr>
                <p:cNvSpPr/>
                <p:nvPr/>
              </p:nvSpPr>
              <p:spPr>
                <a:xfrm>
                  <a:off x="9157838" y="4837560"/>
                  <a:ext cx="2429950" cy="115927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0CF28AA-E2D2-4AD8-8F1B-866DC0824BC7}"/>
                    </a:ext>
                  </a:extLst>
                </p:cNvPr>
                <p:cNvSpPr/>
                <p:nvPr/>
              </p:nvSpPr>
              <p:spPr>
                <a:xfrm>
                  <a:off x="9267926" y="4891312"/>
                  <a:ext cx="2429950" cy="115927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63B973D-E376-4EDB-8337-D3CF5848C29C}"/>
                    </a:ext>
                  </a:extLst>
                </p:cNvPr>
                <p:cNvSpPr txBox="1"/>
                <p:nvPr/>
              </p:nvSpPr>
              <p:spPr>
                <a:xfrm>
                  <a:off x="9375176" y="5057561"/>
                  <a:ext cx="22472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GB" sz="1400" dirty="0"/>
                    <a:t>Downscaling Standard Error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7F9426E-91E0-48F5-ACC1-C470A0DFCE3C}"/>
                  </a:ext>
                </a:extLst>
              </p:cNvPr>
              <p:cNvGrpSpPr/>
              <p:nvPr/>
            </p:nvGrpSpPr>
            <p:grpSpPr>
              <a:xfrm>
                <a:off x="123015" y="1128599"/>
                <a:ext cx="1915106" cy="915434"/>
                <a:chOff x="5824243" y="4783808"/>
                <a:chExt cx="2650133" cy="126678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D04CEDC-F92F-422D-87B7-04CAB9428A0A}"/>
                    </a:ext>
                  </a:extLst>
                </p:cNvPr>
                <p:cNvSpPr/>
                <p:nvPr/>
              </p:nvSpPr>
              <p:spPr>
                <a:xfrm>
                  <a:off x="5824243" y="4783808"/>
                  <a:ext cx="2429950" cy="115927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DDD27C8-91F7-401A-8C7D-A15D6113F748}"/>
                    </a:ext>
                  </a:extLst>
                </p:cNvPr>
                <p:cNvSpPr/>
                <p:nvPr/>
              </p:nvSpPr>
              <p:spPr>
                <a:xfrm>
                  <a:off x="5934338" y="4837560"/>
                  <a:ext cx="2429950" cy="115927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0C8E58D-BCDE-4C53-9C09-A74661F98D85}"/>
                    </a:ext>
                  </a:extLst>
                </p:cNvPr>
                <p:cNvSpPr/>
                <p:nvPr/>
              </p:nvSpPr>
              <p:spPr>
                <a:xfrm>
                  <a:off x="6044426" y="4891312"/>
                  <a:ext cx="2429950" cy="115927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E0F893-F3FB-4558-90B7-5C40854DAECA}"/>
                    </a:ext>
                  </a:extLst>
                </p:cNvPr>
                <p:cNvSpPr txBox="1"/>
                <p:nvPr/>
              </p:nvSpPr>
              <p:spPr>
                <a:xfrm>
                  <a:off x="6151676" y="5057561"/>
                  <a:ext cx="2247216" cy="8092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DE" sz="1600" dirty="0"/>
                    <a:t>Downscaled Product</a:t>
                  </a:r>
                  <a:endParaRPr lang="en-GB" sz="16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18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</TotalTime>
  <Words>1210</Words>
  <Application>Microsoft Office PowerPoint</Application>
  <PresentationFormat>Widescreen</PresentationFormat>
  <Paragraphs>242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Adobe Devanagari</vt:lpstr>
      <vt:lpstr>Adobe Song Std L</vt:lpstr>
      <vt:lpstr>Arial</vt:lpstr>
      <vt:lpstr>Calibri</vt:lpstr>
      <vt:lpstr>Century Gothic</vt:lpstr>
      <vt:lpstr>Corbel Light</vt:lpstr>
      <vt:lpstr>Wingdings</vt:lpstr>
      <vt:lpstr>Wingdings 3</vt:lpstr>
      <vt:lpstr>ZWAdobeF</vt:lpstr>
      <vt:lpstr>Ion</vt:lpstr>
      <vt:lpstr>KrigR – The R-Package</vt:lpstr>
      <vt:lpstr>What Do We Want From Our Data?</vt:lpstr>
      <vt:lpstr>Contemporary Data - Accuracy</vt:lpstr>
      <vt:lpstr>Contemporary Data – Temporal Resolution</vt:lpstr>
      <vt:lpstr>Contemporary Data – Climate Parameters</vt:lpstr>
      <vt:lpstr>Obtaining The Data</vt:lpstr>
      <vt:lpstr>Downscaling The Data</vt:lpstr>
      <vt:lpstr>R-internal Workflow – 3 Steps</vt:lpstr>
      <vt:lpstr>R-internal Workflow – 3 Steps</vt:lpstr>
      <vt:lpstr>R-internal Workflow – 3 Steps</vt:lpstr>
      <vt:lpstr>R-internal Workflow – Pipeline</vt:lpstr>
      <vt:lpstr>Using KrigR</vt:lpstr>
      <vt:lpstr>Making The Most Of KrigR – Quality of Life</vt:lpstr>
      <vt:lpstr>Making The Most Of KrigR – Considerations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Kusch</dc:creator>
  <cp:lastModifiedBy>Erik Kusch</cp:lastModifiedBy>
  <cp:revision>43</cp:revision>
  <dcterms:created xsi:type="dcterms:W3CDTF">2020-08-11T09:07:39Z</dcterms:created>
  <dcterms:modified xsi:type="dcterms:W3CDTF">2020-11-12T10:28:37Z</dcterms:modified>
</cp:coreProperties>
</file>